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0"/>
  </p:notesMasterIdLst>
  <p:sldIdLst>
    <p:sldId id="256" r:id="rId2"/>
    <p:sldId id="301" r:id="rId3"/>
    <p:sldId id="302" r:id="rId4"/>
    <p:sldId id="303" r:id="rId5"/>
    <p:sldId id="324" r:id="rId6"/>
    <p:sldId id="307" r:id="rId7"/>
    <p:sldId id="305" r:id="rId8"/>
    <p:sldId id="333" r:id="rId9"/>
    <p:sldId id="334" r:id="rId10"/>
    <p:sldId id="335" r:id="rId11"/>
    <p:sldId id="336" r:id="rId12"/>
    <p:sldId id="337" r:id="rId13"/>
    <p:sldId id="338" r:id="rId14"/>
    <p:sldId id="340" r:id="rId15"/>
    <p:sldId id="341" r:id="rId16"/>
    <p:sldId id="342" r:id="rId17"/>
    <p:sldId id="343" r:id="rId18"/>
    <p:sldId id="344" r:id="rId19"/>
    <p:sldId id="345" r:id="rId20"/>
    <p:sldId id="346" r:id="rId21"/>
    <p:sldId id="347" r:id="rId22"/>
    <p:sldId id="348" r:id="rId23"/>
    <p:sldId id="349" r:id="rId24"/>
    <p:sldId id="350" r:id="rId25"/>
    <p:sldId id="351" r:id="rId26"/>
    <p:sldId id="352" r:id="rId27"/>
    <p:sldId id="353" r:id="rId28"/>
    <p:sldId id="354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F0260E3-C3CE-4FAE-81DD-6E370AAB5665}">
          <p14:sldIdLst>
            <p14:sldId id="256"/>
            <p14:sldId id="301"/>
            <p14:sldId id="302"/>
            <p14:sldId id="303"/>
            <p14:sldId id="324"/>
            <p14:sldId id="307"/>
            <p14:sldId id="305"/>
            <p14:sldId id="333"/>
            <p14:sldId id="334"/>
            <p14:sldId id="335"/>
            <p14:sldId id="336"/>
            <p14:sldId id="337"/>
            <p14:sldId id="338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354"/>
          </p14:sldIdLst>
        </p14:section>
        <p14:section name="Раздел без заголовка" id="{27C5CB3A-FFFD-4A49-B2A9-66CABA4A0D7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5A9A"/>
    <a:srgbClr val="000001"/>
    <a:srgbClr val="22518A"/>
    <a:srgbClr val="E50071"/>
    <a:srgbClr val="D1D3D8"/>
    <a:srgbClr val="D1098E"/>
    <a:srgbClr val="9BBB59"/>
    <a:srgbClr val="8064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23" autoAdjust="0"/>
    <p:restoredTop sz="94660" autoAdjust="0"/>
  </p:normalViewPr>
  <p:slideViewPr>
    <p:cSldViewPr snapToGrid="0">
      <p:cViewPr varScale="1">
        <p:scale>
          <a:sx n="105" d="100"/>
          <a:sy n="105" d="100"/>
        </p:scale>
        <p:origin x="68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F5320-D1A2-4483-8104-2058CF1845CF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F504B-F9A6-4084-99DF-B72560E0D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050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F504B-F9A6-4084-99DF-B72560E0DAE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2812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F504B-F9A6-4084-99DF-B72560E0DAE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0995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F504B-F9A6-4084-99DF-B72560E0DAE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499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F504B-F9A6-4084-99DF-B72560E0DAEE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6732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F504B-F9A6-4084-99DF-B72560E0DAEE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2712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F504B-F9A6-4084-99DF-B72560E0DAEE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785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F504B-F9A6-4084-99DF-B72560E0DAE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055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F504B-F9A6-4084-99DF-B72560E0DAE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775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F504B-F9A6-4084-99DF-B72560E0DAE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319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F504B-F9A6-4084-99DF-B72560E0DAE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316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F504B-F9A6-4084-99DF-B72560E0DAE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9636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F504B-F9A6-4084-99DF-B72560E0DAE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755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F504B-F9A6-4084-99DF-B72560E0DAE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775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F504B-F9A6-4084-99DF-B72560E0DAE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331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35360" y="2130426"/>
            <a:ext cx="11856640" cy="1470025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 sz="8000"/>
            </a:lvl1pPr>
          </a:lstStyle>
          <a:p>
            <a:r>
              <a:rPr lang="ru-RU" sz="6400" dirty="0" smtClean="0">
                <a:solidFill>
                  <a:schemeClr val="accent1"/>
                </a:solidFill>
                <a:latin typeface="Franklin Gothic Demi" panose="020B0703020102020204" pitchFamily="34" charset="0"/>
              </a:rPr>
              <a:t>1С: Документооборот 8 ПРОФ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ctr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>
              <a:spcBef>
                <a:spcPts val="0"/>
              </a:spcBef>
            </a:pPr>
            <a:r>
              <a:rPr lang="ru-RU" sz="4300" b="1" dirty="0" smtClean="0">
                <a:solidFill>
                  <a:schemeClr val="bg1">
                    <a:lumMod val="50000"/>
                  </a:schemeClr>
                </a:solidFill>
              </a:rPr>
              <a:t>Возможности для автоматизации процессов</a:t>
            </a:r>
          </a:p>
        </p:txBody>
      </p:sp>
      <p:pic>
        <p:nvPicPr>
          <p:cNvPr id="1026" name="Picture 2" descr="C:\Users\Анюта\Downloads\Версии логотипа\Первый БИТ - IT-решен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1" y="452670"/>
            <a:ext cx="3568700" cy="81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118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15680" y="164637"/>
            <a:ext cx="8668544" cy="864096"/>
          </a:xfrm>
          <a:prstGeom prst="rect">
            <a:avLst/>
          </a:prstGeom>
        </p:spPr>
        <p:txBody>
          <a:bodyPr lIns="121917" tIns="60958" rIns="121917" bIns="60958"/>
          <a:lstStyle>
            <a:lvl1pPr algn="r">
              <a:defRPr sz="5900"/>
            </a:lvl1pPr>
          </a:lstStyle>
          <a:p>
            <a:r>
              <a:rPr lang="ru-RU" sz="4800" dirty="0" smtClean="0">
                <a:solidFill>
                  <a:schemeClr val="accent1"/>
                </a:solidFill>
                <a:latin typeface="Franklin Gothic Demi" panose="020B0703020102020204" pitchFamily="34" charset="0"/>
              </a:rPr>
              <a:t>Важные возможности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360" y="1600201"/>
            <a:ext cx="11521280" cy="4525963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 sz="37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0088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5B786424-2BE6-4B4D-8082-613874EBA525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F624ADA6-19F5-4007-8148-981A4EE22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369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5B786424-2BE6-4B4D-8082-613874EBA525}" type="datetimeFigureOut">
              <a:rPr lang="ru-RU" smtClean="0"/>
              <a:t>11.03.2019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F624ADA6-19F5-4007-8148-981A4EE22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175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5118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Анюта\Desktop\Картинки\22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7" y="-1"/>
            <a:ext cx="12192677" cy="10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Анюта\Desktop\Преза\подложка 2.jpg"/>
          <p:cNvPicPr>
            <a:picLocks noChangeAspect="1" noChangeArrowheads="1"/>
          </p:cNvPicPr>
          <p:nvPr/>
        </p:nvPicPr>
        <p:blipFill rotWithShape="1">
          <a:blip r:embed="rId9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2880"/>
          <a:stretch/>
        </p:blipFill>
        <p:spPr bwMode="auto">
          <a:xfrm>
            <a:off x="335360" y="5637245"/>
            <a:ext cx="11617291" cy="1220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04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</p:sldLayoutIdLst>
  <p:timing>
    <p:tnLst>
      <p:par>
        <p:cTn id="1" dur="indefinite" restart="never" nodeType="tmRoot"/>
      </p:par>
    </p:tnLst>
  </p:timing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spcBef>
          <a:spcPct val="20000"/>
        </a:spcBef>
        <a:buFont typeface="Arial" panose="020B0604020202020204" pitchFamily="34" charset="0"/>
        <a:buNone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" descr="ÐÐ°ÑÑÐ¸Ð½ÐºÐ¸ Ð¿Ð¾ Ð·Ð°Ð¿ÑÐ¾ÑÑ ÐÐ Â«ÐÐÐÐ-Ð¡Â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70" y="372362"/>
            <a:ext cx="1644073" cy="164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2727" y="0"/>
            <a:ext cx="8959273" cy="6858000"/>
          </a:xfrm>
          <a:prstGeom prst="rect">
            <a:avLst/>
          </a:prstGeom>
          <a:solidFill>
            <a:srgbClr val="265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965048" y="2342617"/>
            <a:ext cx="7494630" cy="2700438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4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3200" b="1" dirty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Опыт внедрения </a:t>
            </a:r>
            <a:r>
              <a:rPr lang="ru-RU" altLang="ru-RU" sz="3200" b="1" dirty="0" smtClean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1С:ERP </a:t>
            </a:r>
            <a:r>
              <a:rPr lang="ru-RU" altLang="ru-RU" sz="3200" b="1" dirty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2 </a:t>
            </a:r>
            <a:endParaRPr lang="ru-RU" altLang="ru-RU" sz="3200" b="1" dirty="0" smtClean="0">
              <a:solidFill>
                <a:schemeClr val="bg1"/>
              </a:solidFill>
              <a:latin typeface="+mj-lt"/>
              <a:ea typeface="+mj-ea"/>
              <a:cs typeface="Suisse Int'l Bold" panose="020B0804000000000000" pitchFamily="34" charset="-78"/>
            </a:endParaRPr>
          </a:p>
          <a:p>
            <a:pPr algn="l"/>
            <a:r>
              <a:rPr lang="ru-RU" altLang="ru-RU" sz="3200" b="1" dirty="0" smtClean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на </a:t>
            </a:r>
            <a:r>
              <a:rPr lang="ru-RU" altLang="ru-RU" sz="3200" b="1" dirty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предприятии АО </a:t>
            </a:r>
            <a:r>
              <a:rPr lang="ru-RU" altLang="ru-RU" sz="3200" b="1" dirty="0" smtClean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«</a:t>
            </a:r>
            <a:r>
              <a:rPr lang="ru-RU" altLang="ru-RU" sz="3200" b="1" dirty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Воронежский завод полупроводниковых приборов </a:t>
            </a:r>
            <a:r>
              <a:rPr lang="ru-RU" altLang="ru-RU" sz="3200" b="1" dirty="0" smtClean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– сборка»</a:t>
            </a:r>
            <a:endParaRPr lang="ru-RU" altLang="ru-RU" sz="3200" b="1" dirty="0">
              <a:solidFill>
                <a:schemeClr val="bg1"/>
              </a:solidFill>
              <a:latin typeface="+mj-lt"/>
              <a:ea typeface="+mj-ea"/>
              <a:cs typeface="Suisse Int'l Bold" panose="020B08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7825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project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7996" y="1082467"/>
            <a:ext cx="5987084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Май - Июнь </a:t>
            </a:r>
            <a:r>
              <a:rPr lang="ru-RU" sz="3200" b="1" dirty="0">
                <a:cs typeface="Times New Roman" panose="02020603050405020304" pitchFamily="18" charset="0"/>
              </a:rPr>
              <a:t>2015 </a:t>
            </a:r>
          </a:p>
          <a:p>
            <a:pPr>
              <a:defRPr/>
            </a:pPr>
            <a:r>
              <a:rPr lang="ru-RU" sz="2800" b="1" dirty="0" smtClean="0">
                <a:cs typeface="Times New Roman" panose="02020603050405020304" pitchFamily="18" charset="0"/>
              </a:rPr>
              <a:t>Экспресс-обследование</a:t>
            </a:r>
            <a:endParaRPr lang="ru-RU" sz="2800" b="1" dirty="0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67996" y="2838162"/>
            <a:ext cx="3496207" cy="500063"/>
          </a:xfrm>
        </p:spPr>
        <p:txBody>
          <a:bodyPr>
            <a:noAutofit/>
          </a:bodyPr>
          <a:lstStyle/>
          <a:p>
            <a:pPr lvl="1" algn="l">
              <a:defRPr/>
            </a:pPr>
            <a:r>
              <a:rPr lang="ru-RU" sz="3200" b="1" dirty="0" smtClean="0">
                <a:solidFill>
                  <a:srgbClr val="265A9A"/>
                </a:solidFill>
                <a:latin typeface="+mj-lt"/>
              </a:rPr>
              <a:t>Что сделано?</a:t>
            </a:r>
            <a:endParaRPr lang="ru-RU" sz="3200" b="1" dirty="0">
              <a:solidFill>
                <a:srgbClr val="265A9A"/>
              </a:solidFill>
              <a:latin typeface="+mj-lt"/>
            </a:endParaRPr>
          </a:p>
        </p:txBody>
      </p: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336884" y="3662798"/>
            <a:ext cx="11293141" cy="2491948"/>
          </a:xfrm>
        </p:spPr>
        <p:txBody>
          <a:bodyPr>
            <a:normAutofit/>
          </a:bodyPr>
          <a:lstStyle/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 smtClean="0"/>
              <a:t>Подготовили </a:t>
            </a:r>
            <a:r>
              <a:rPr lang="ru-RU" sz="2400" dirty="0"/>
              <a:t>реестр бизнес </a:t>
            </a:r>
            <a:r>
              <a:rPr lang="ru-RU" sz="2400" dirty="0" smtClean="0"/>
              <a:t>процессов, </a:t>
            </a:r>
            <a:r>
              <a:rPr lang="ru-RU" sz="2400" dirty="0"/>
              <a:t>выявили и закрепили ответственных пользователей за каждым из бизнес </a:t>
            </a:r>
            <a:r>
              <a:rPr lang="ru-RU" sz="2400" dirty="0" smtClean="0"/>
              <a:t>процессов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 smtClean="0"/>
              <a:t>Подготовили </a:t>
            </a:r>
            <a:r>
              <a:rPr lang="ru-RU" sz="2400" dirty="0"/>
              <a:t>календарно-ресурсный план-график </a:t>
            </a:r>
            <a:r>
              <a:rPr lang="ru-RU" sz="2400" dirty="0" smtClean="0"/>
              <a:t>проекта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 smtClean="0"/>
              <a:t>Подготовили </a:t>
            </a:r>
            <a:r>
              <a:rPr lang="ru-RU" sz="2400" dirty="0"/>
              <a:t>целевую архитектуру системы</a:t>
            </a:r>
          </a:p>
          <a:p>
            <a:pPr>
              <a:defRPr/>
            </a:pP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О проекте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8309669" y="824636"/>
            <a:ext cx="3882331" cy="2013526"/>
          </a:xfrm>
          <a:custGeom>
            <a:avLst/>
            <a:gdLst>
              <a:gd name="T0" fmla="*/ 3735388 w 21600"/>
              <a:gd name="T1" fmla="*/ 223837 h 21600"/>
              <a:gd name="T2" fmla="*/ 3735388 w 21600"/>
              <a:gd name="T3" fmla="*/ 223837 h 21600"/>
              <a:gd name="T4" fmla="*/ 3735388 w 21600"/>
              <a:gd name="T5" fmla="*/ 223837 h 21600"/>
              <a:gd name="T6" fmla="*/ 3735388 w 21600"/>
              <a:gd name="T7" fmla="*/ 22383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35712" tIns="35712" rIns="35712" bIns="35712" anchor="ctr"/>
          <a:lstStyle>
            <a:lvl1pPr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1pPr>
            <a:lvl2pPr marL="742950" indent="-28575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2pPr>
            <a:lvl3pPr marL="11430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3pPr>
            <a:lvl4pPr marL="16002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4pPr>
            <a:lvl5pPr marL="20574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5pPr>
            <a:lvl6pPr marL="25146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6pPr>
            <a:lvl7pPr marL="29718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7pPr>
            <a:lvl8pPr marL="34290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8pPr>
            <a:lvl9pPr marL="38862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9pPr>
          </a:lstStyle>
          <a:p>
            <a:pPr eaLnBrk="1">
              <a:defRPr/>
            </a:pPr>
            <a:r>
              <a:rPr lang="ru-RU" altLang="ru-RU" sz="9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12</a:t>
            </a:r>
          </a:p>
          <a:p>
            <a:pPr eaLnBrk="1">
              <a:defRPr/>
            </a:pPr>
            <a:r>
              <a:rPr lang="ru-RU" altLang="ru-RU" sz="3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рабочих дней</a:t>
            </a:r>
            <a:endParaRPr lang="ru-RU" altLang="ru-RU" sz="3600" b="1" dirty="0">
              <a:solidFill>
                <a:srgbClr val="265A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Suisse Int'l Bold" panose="020B0804000000000000" pitchFamily="34" charset="-78"/>
              <a:sym typeface="Arial" panose="020B0604020202020204" pitchFamily="34" charset="0"/>
            </a:endParaRPr>
          </a:p>
        </p:txBody>
      </p:sp>
      <p:sp>
        <p:nvSpPr>
          <p:cNvPr id="12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39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project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7996" y="1103640"/>
            <a:ext cx="5987084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Июнь – Ноябрь 2015 </a:t>
            </a:r>
            <a:endParaRPr lang="ru-RU" sz="3200" b="1" dirty="0"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b="1" dirty="0" smtClean="0">
                <a:cs typeface="Times New Roman" panose="02020603050405020304" pitchFamily="18" charset="0"/>
              </a:rPr>
              <a:t>Моделирование</a:t>
            </a:r>
            <a:endParaRPr lang="ru-RU" sz="2800" b="1" dirty="0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67996" y="2903918"/>
            <a:ext cx="3496207" cy="500063"/>
          </a:xfrm>
        </p:spPr>
        <p:txBody>
          <a:bodyPr>
            <a:noAutofit/>
          </a:bodyPr>
          <a:lstStyle/>
          <a:p>
            <a:pPr lvl="1" algn="l">
              <a:defRPr/>
            </a:pPr>
            <a:r>
              <a:rPr lang="ru-RU" sz="3200" b="1" dirty="0" smtClean="0">
                <a:solidFill>
                  <a:srgbClr val="265A9A"/>
                </a:solidFill>
                <a:latin typeface="+mj-lt"/>
              </a:rPr>
              <a:t>Что сделано?</a:t>
            </a:r>
            <a:endParaRPr lang="ru-RU" sz="3200" b="1" dirty="0">
              <a:solidFill>
                <a:srgbClr val="265A9A"/>
              </a:solidFill>
              <a:latin typeface="+mj-lt"/>
            </a:endParaRPr>
          </a:p>
        </p:txBody>
      </p: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367996" y="3624522"/>
            <a:ext cx="10617071" cy="2636194"/>
          </a:xfrm>
        </p:spPr>
        <p:txBody>
          <a:bodyPr>
            <a:normAutofit/>
          </a:bodyPr>
          <a:lstStyle/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 smtClean="0"/>
              <a:t>Провели </a:t>
            </a:r>
            <a:r>
              <a:rPr lang="ru-RU" sz="2400" dirty="0"/>
              <a:t>обучение сотрудников </a:t>
            </a:r>
            <a:r>
              <a:rPr lang="ru-RU" sz="2400" dirty="0" smtClean="0"/>
              <a:t>типовому функционалу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 smtClean="0"/>
              <a:t>Подготовили </a:t>
            </a:r>
            <a:r>
              <a:rPr lang="ru-RU" sz="2400" dirty="0"/>
              <a:t>целевую модель работы в системе по каждому из бизнес процессов, определили ответственных и конечных пользователей за ввод </a:t>
            </a:r>
            <a:r>
              <a:rPr lang="ru-RU" sz="2400" dirty="0" smtClean="0"/>
              <a:t>информации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 smtClean="0"/>
              <a:t>Выполнили </a:t>
            </a:r>
            <a:r>
              <a:rPr lang="ru-RU" sz="2400" dirty="0"/>
              <a:t>разбивку всего запускаемого функционала исходя из его готовности к запуску</a:t>
            </a:r>
          </a:p>
          <a:p>
            <a:pPr>
              <a:defRPr/>
            </a:pP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О проекте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8309669" y="889164"/>
            <a:ext cx="3882331" cy="2013526"/>
          </a:xfrm>
          <a:custGeom>
            <a:avLst/>
            <a:gdLst>
              <a:gd name="T0" fmla="*/ 3735388 w 21600"/>
              <a:gd name="T1" fmla="*/ 223837 h 21600"/>
              <a:gd name="T2" fmla="*/ 3735388 w 21600"/>
              <a:gd name="T3" fmla="*/ 223837 h 21600"/>
              <a:gd name="T4" fmla="*/ 3735388 w 21600"/>
              <a:gd name="T5" fmla="*/ 223837 h 21600"/>
              <a:gd name="T6" fmla="*/ 3735388 w 21600"/>
              <a:gd name="T7" fmla="*/ 22383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35712" tIns="35712" rIns="35712" bIns="35712" anchor="ctr"/>
          <a:lstStyle>
            <a:lvl1pPr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1pPr>
            <a:lvl2pPr marL="742950" indent="-28575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2pPr>
            <a:lvl3pPr marL="11430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3pPr>
            <a:lvl4pPr marL="16002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4pPr>
            <a:lvl5pPr marL="20574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5pPr>
            <a:lvl6pPr marL="25146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6pPr>
            <a:lvl7pPr marL="29718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7pPr>
            <a:lvl8pPr marL="34290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8pPr>
            <a:lvl9pPr marL="38862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9pPr>
          </a:lstStyle>
          <a:p>
            <a:pPr eaLnBrk="1">
              <a:defRPr/>
            </a:pPr>
            <a:r>
              <a:rPr lang="ru-RU" altLang="ru-RU" sz="9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60</a:t>
            </a:r>
          </a:p>
          <a:p>
            <a:pPr eaLnBrk="1">
              <a:defRPr/>
            </a:pPr>
            <a:r>
              <a:rPr lang="ru-RU" altLang="ru-RU" sz="3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рабочих дней</a:t>
            </a:r>
            <a:endParaRPr lang="ru-RU" altLang="ru-RU" sz="3600" b="1" dirty="0">
              <a:solidFill>
                <a:srgbClr val="265A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Suisse Int'l Bold" panose="020B0804000000000000" pitchFamily="34" charset="-78"/>
              <a:sym typeface="Arial" panose="020B0604020202020204" pitchFamily="34" charset="0"/>
            </a:endParaRPr>
          </a:p>
        </p:txBody>
      </p:sp>
      <p:sp>
        <p:nvSpPr>
          <p:cNvPr id="18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038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project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7994" y="1088463"/>
            <a:ext cx="6736111" cy="14465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Ноябрь 2015 – Апрель 2016</a:t>
            </a:r>
            <a:endParaRPr lang="ru-RU" sz="3200" b="1" dirty="0"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b="1" dirty="0" smtClean="0">
                <a:cs typeface="Times New Roman" panose="02020603050405020304" pitchFamily="18" charset="0"/>
              </a:rPr>
              <a:t>Нормализация </a:t>
            </a:r>
            <a:r>
              <a:rPr lang="ru-RU" sz="2800" b="1" dirty="0">
                <a:cs typeface="Times New Roman" panose="02020603050405020304" pitchFamily="18" charset="0"/>
              </a:rPr>
              <a:t>и синхронизация НСИ, разработка миграции НСИ </a:t>
            </a:r>
            <a:endParaRPr lang="ru-RU" sz="2800" b="1" dirty="0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67994" y="2880056"/>
            <a:ext cx="3496207" cy="500063"/>
          </a:xfrm>
        </p:spPr>
        <p:txBody>
          <a:bodyPr>
            <a:noAutofit/>
          </a:bodyPr>
          <a:lstStyle/>
          <a:p>
            <a:pPr lvl="1" algn="l">
              <a:defRPr/>
            </a:pPr>
            <a:r>
              <a:rPr lang="ru-RU" sz="3200" b="1" dirty="0" smtClean="0">
                <a:solidFill>
                  <a:srgbClr val="265A9A"/>
                </a:solidFill>
                <a:latin typeface="+mj-lt"/>
              </a:rPr>
              <a:t>Что сделано?</a:t>
            </a:r>
            <a:endParaRPr lang="ru-RU" sz="3200" b="1" dirty="0">
              <a:solidFill>
                <a:srgbClr val="265A9A"/>
              </a:solidFill>
              <a:latin typeface="+mj-lt"/>
            </a:endParaRPr>
          </a:p>
        </p:txBody>
      </p: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367996" y="3623477"/>
            <a:ext cx="9963433" cy="2637240"/>
          </a:xfrm>
        </p:spPr>
        <p:txBody>
          <a:bodyPr>
            <a:normAutofit/>
          </a:bodyPr>
          <a:lstStyle/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 smtClean="0"/>
              <a:t>Провели </a:t>
            </a:r>
            <a:r>
              <a:rPr lang="ru-RU" sz="2400" dirty="0"/>
              <a:t>нормализацию </a:t>
            </a:r>
            <a:r>
              <a:rPr lang="ru-RU" sz="2400" dirty="0" smtClean="0"/>
              <a:t>НСИ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 smtClean="0"/>
              <a:t>Подготовили </a:t>
            </a:r>
            <a:r>
              <a:rPr lang="ru-RU" sz="2400" dirty="0"/>
              <a:t>эталонные </a:t>
            </a:r>
            <a:r>
              <a:rPr lang="ru-RU" sz="2400" dirty="0" smtClean="0"/>
              <a:t>справочники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 smtClean="0"/>
              <a:t>Синхронизировали </a:t>
            </a:r>
            <a:r>
              <a:rPr lang="ru-RU" sz="2400" dirty="0"/>
              <a:t>и централизовали ввод НСИ в 1С</a:t>
            </a:r>
            <a:r>
              <a:rPr lang="en-US" sz="2400" dirty="0" smtClean="0"/>
              <a:t>:ERP</a:t>
            </a:r>
            <a:endParaRPr lang="ru-RU" sz="2400" dirty="0"/>
          </a:p>
          <a:p>
            <a:pPr>
              <a:defRPr/>
            </a:pP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О проекте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8309669" y="866530"/>
            <a:ext cx="3882331" cy="2013526"/>
          </a:xfrm>
          <a:custGeom>
            <a:avLst/>
            <a:gdLst>
              <a:gd name="T0" fmla="*/ 3735388 w 21600"/>
              <a:gd name="T1" fmla="*/ 223837 h 21600"/>
              <a:gd name="T2" fmla="*/ 3735388 w 21600"/>
              <a:gd name="T3" fmla="*/ 223837 h 21600"/>
              <a:gd name="T4" fmla="*/ 3735388 w 21600"/>
              <a:gd name="T5" fmla="*/ 223837 h 21600"/>
              <a:gd name="T6" fmla="*/ 3735388 w 21600"/>
              <a:gd name="T7" fmla="*/ 22383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35712" tIns="35712" rIns="35712" bIns="35712" anchor="ctr"/>
          <a:lstStyle>
            <a:lvl1pPr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1pPr>
            <a:lvl2pPr marL="742950" indent="-28575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2pPr>
            <a:lvl3pPr marL="11430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3pPr>
            <a:lvl4pPr marL="16002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4pPr>
            <a:lvl5pPr marL="20574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5pPr>
            <a:lvl6pPr marL="25146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6pPr>
            <a:lvl7pPr marL="29718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7pPr>
            <a:lvl8pPr marL="34290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8pPr>
            <a:lvl9pPr marL="38862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9pPr>
          </a:lstStyle>
          <a:p>
            <a:pPr eaLnBrk="1">
              <a:defRPr/>
            </a:pPr>
            <a:r>
              <a:rPr lang="ru-RU" altLang="ru-RU" sz="9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40</a:t>
            </a:r>
          </a:p>
          <a:p>
            <a:pPr eaLnBrk="1">
              <a:defRPr/>
            </a:pPr>
            <a:r>
              <a:rPr lang="ru-RU" altLang="ru-RU" sz="3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рабочих дней</a:t>
            </a:r>
            <a:endParaRPr lang="ru-RU" altLang="ru-RU" sz="3600" b="1" dirty="0">
              <a:solidFill>
                <a:srgbClr val="265A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Suisse Int'l Bold" panose="020B0804000000000000" pitchFamily="34" charset="-78"/>
              <a:sym typeface="Arial" panose="020B0604020202020204" pitchFamily="34" charset="0"/>
            </a:endParaRPr>
          </a:p>
        </p:txBody>
      </p:sp>
      <p:sp>
        <p:nvSpPr>
          <p:cNvPr id="18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10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project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7995" y="1088463"/>
            <a:ext cx="7093509" cy="14465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Апрель - Август 2016</a:t>
            </a:r>
            <a:endParaRPr lang="ru-RU" sz="3200" b="1" dirty="0"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b="1" dirty="0" smtClean="0">
                <a:cs typeface="Times New Roman" panose="02020603050405020304" pitchFamily="18" charset="0"/>
              </a:rPr>
              <a:t>Запуск </a:t>
            </a:r>
            <a:r>
              <a:rPr lang="ru-RU" sz="2800" b="1" dirty="0">
                <a:cs typeface="Times New Roman" panose="02020603050405020304" pitchFamily="18" charset="0"/>
              </a:rPr>
              <a:t>в эксплуатацию блоков: Бюджетирование и казначейство</a:t>
            </a:r>
            <a:r>
              <a:rPr lang="ru-RU" sz="2800" b="1" dirty="0" smtClean="0">
                <a:cs typeface="Times New Roman" panose="02020603050405020304" pitchFamily="18" charset="0"/>
              </a:rPr>
              <a:t> </a:t>
            </a:r>
            <a:endParaRPr lang="ru-RU" sz="2800" b="1" dirty="0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67995" y="2880056"/>
            <a:ext cx="3496207" cy="500063"/>
          </a:xfrm>
        </p:spPr>
        <p:txBody>
          <a:bodyPr>
            <a:noAutofit/>
          </a:bodyPr>
          <a:lstStyle/>
          <a:p>
            <a:pPr lvl="1" algn="l">
              <a:defRPr/>
            </a:pPr>
            <a:r>
              <a:rPr lang="ru-RU" sz="3200" b="1" dirty="0" smtClean="0">
                <a:solidFill>
                  <a:srgbClr val="265A9A"/>
                </a:solidFill>
                <a:latin typeface="+mj-lt"/>
              </a:rPr>
              <a:t>Что сделано?</a:t>
            </a:r>
            <a:endParaRPr lang="ru-RU" sz="3200" b="1" dirty="0">
              <a:solidFill>
                <a:srgbClr val="265A9A"/>
              </a:solidFill>
              <a:latin typeface="+mj-lt"/>
            </a:endParaRPr>
          </a:p>
        </p:txBody>
      </p: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367996" y="3560886"/>
            <a:ext cx="11423954" cy="2439288"/>
          </a:xfrm>
        </p:spPr>
        <p:txBody>
          <a:bodyPr>
            <a:noAutofit/>
          </a:bodyPr>
          <a:lstStyle/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 smtClean="0"/>
              <a:t>Проектирование доработок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 smtClean="0"/>
              <a:t>Доработка </a:t>
            </a:r>
            <a:r>
              <a:rPr lang="ru-RU" sz="2400" dirty="0"/>
              <a:t>нового </a:t>
            </a:r>
            <a:r>
              <a:rPr lang="ru-RU" sz="2400" dirty="0" smtClean="0"/>
              <a:t>функционала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 smtClean="0"/>
              <a:t>Обучение </a:t>
            </a:r>
            <a:r>
              <a:rPr lang="ru-RU" sz="2400" dirty="0"/>
              <a:t>конечных пользователей и запуск в промышленную </a:t>
            </a:r>
            <a:r>
              <a:rPr lang="ru-RU" sz="2400" dirty="0" smtClean="0"/>
              <a:t>эксплуатацию</a:t>
            </a:r>
          </a:p>
          <a:p>
            <a:pPr marL="0" lvl="2" indent="0">
              <a:buClr>
                <a:srgbClr val="265A9A"/>
              </a:buClr>
              <a:buNone/>
              <a:defRPr/>
            </a:pPr>
            <a:r>
              <a:rPr lang="ru-RU" sz="2400" b="1" dirty="0" smtClean="0"/>
              <a:t>Количество </a:t>
            </a:r>
            <a:r>
              <a:rPr lang="ru-RU" sz="2400" b="1" dirty="0"/>
              <a:t>пользователей системы</a:t>
            </a:r>
            <a:r>
              <a:rPr lang="en-US" sz="2400" b="1" dirty="0"/>
              <a:t>: </a:t>
            </a:r>
            <a:r>
              <a:rPr lang="en-US" sz="2400" b="1" dirty="0" smtClean="0"/>
              <a:t>51</a:t>
            </a:r>
            <a:endParaRPr lang="en-US" sz="2400" dirty="0"/>
          </a:p>
          <a:p>
            <a:pPr>
              <a:defRPr/>
            </a:pP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О проекте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8309669" y="866530"/>
            <a:ext cx="3882331" cy="2013526"/>
          </a:xfrm>
          <a:custGeom>
            <a:avLst/>
            <a:gdLst>
              <a:gd name="T0" fmla="*/ 3735388 w 21600"/>
              <a:gd name="T1" fmla="*/ 223837 h 21600"/>
              <a:gd name="T2" fmla="*/ 3735388 w 21600"/>
              <a:gd name="T3" fmla="*/ 223837 h 21600"/>
              <a:gd name="T4" fmla="*/ 3735388 w 21600"/>
              <a:gd name="T5" fmla="*/ 223837 h 21600"/>
              <a:gd name="T6" fmla="*/ 3735388 w 21600"/>
              <a:gd name="T7" fmla="*/ 22383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35712" tIns="35712" rIns="35712" bIns="35712" anchor="ctr"/>
          <a:lstStyle>
            <a:lvl1pPr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1pPr>
            <a:lvl2pPr marL="742950" indent="-28575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2pPr>
            <a:lvl3pPr marL="11430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3pPr>
            <a:lvl4pPr marL="16002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4pPr>
            <a:lvl5pPr marL="20574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5pPr>
            <a:lvl6pPr marL="25146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6pPr>
            <a:lvl7pPr marL="29718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7pPr>
            <a:lvl8pPr marL="34290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8pPr>
            <a:lvl9pPr marL="38862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9pPr>
          </a:lstStyle>
          <a:p>
            <a:pPr eaLnBrk="1">
              <a:defRPr/>
            </a:pPr>
            <a:r>
              <a:rPr lang="ru-RU" altLang="ru-RU" sz="9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35</a:t>
            </a:r>
          </a:p>
          <a:p>
            <a:pPr eaLnBrk="1">
              <a:defRPr/>
            </a:pPr>
            <a:r>
              <a:rPr lang="ru-RU" altLang="ru-RU" sz="3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рабочих дней</a:t>
            </a:r>
            <a:endParaRPr lang="ru-RU" altLang="ru-RU" sz="3600" b="1" dirty="0">
              <a:solidFill>
                <a:srgbClr val="265A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Suisse Int'l Bold" panose="020B0804000000000000" pitchFamily="34" charset="-78"/>
              <a:sym typeface="Arial" panose="020B0604020202020204" pitchFamily="34" charset="0"/>
            </a:endParaRPr>
          </a:p>
        </p:txBody>
      </p:sp>
      <p:sp>
        <p:nvSpPr>
          <p:cNvPr id="18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94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project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7995" y="1088463"/>
            <a:ext cx="7093509" cy="14465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Апрель - Август 2016</a:t>
            </a:r>
            <a:endParaRPr lang="ru-RU" sz="3200" b="1" dirty="0"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b="1" dirty="0" smtClean="0">
                <a:cs typeface="Times New Roman" panose="02020603050405020304" pitchFamily="18" charset="0"/>
              </a:rPr>
              <a:t>Запуск </a:t>
            </a:r>
            <a:r>
              <a:rPr lang="ru-RU" sz="2800" b="1" dirty="0">
                <a:cs typeface="Times New Roman" panose="02020603050405020304" pitchFamily="18" charset="0"/>
              </a:rPr>
              <a:t>в эксплуатацию блоков: Бюджетирование и казначейство</a:t>
            </a:r>
            <a:r>
              <a:rPr lang="ru-RU" sz="2800" b="1" dirty="0" smtClean="0">
                <a:cs typeface="Times New Roman" panose="02020603050405020304" pitchFamily="18" charset="0"/>
              </a:rPr>
              <a:t> </a:t>
            </a:r>
            <a:endParaRPr lang="ru-RU" sz="2800" b="1" dirty="0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67995" y="2850145"/>
            <a:ext cx="3496207" cy="500063"/>
          </a:xfrm>
        </p:spPr>
        <p:txBody>
          <a:bodyPr>
            <a:noAutofit/>
          </a:bodyPr>
          <a:lstStyle/>
          <a:p>
            <a:pPr lvl="1" algn="l">
              <a:defRPr/>
            </a:pPr>
            <a:r>
              <a:rPr lang="ru-RU" sz="3200" b="1" dirty="0" smtClean="0">
                <a:solidFill>
                  <a:srgbClr val="265A9A"/>
                </a:solidFill>
                <a:latin typeface="+mj-lt"/>
              </a:rPr>
              <a:t>Результаты</a:t>
            </a:r>
            <a:endParaRPr lang="ru-RU" sz="3200" b="1" dirty="0">
              <a:solidFill>
                <a:srgbClr val="265A9A"/>
              </a:solidFill>
              <a:latin typeface="+mj-lt"/>
            </a:endParaRPr>
          </a:p>
        </p:txBody>
      </p: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367996" y="3543300"/>
            <a:ext cx="10881029" cy="2456873"/>
          </a:xfrm>
        </p:spPr>
        <p:txBody>
          <a:bodyPr>
            <a:noAutofit/>
          </a:bodyPr>
          <a:lstStyle/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b="1" dirty="0" smtClean="0">
                <a:solidFill>
                  <a:srgbClr val="265A9A"/>
                </a:solidFill>
              </a:rPr>
              <a:t>Сокращены </a:t>
            </a:r>
            <a:r>
              <a:rPr lang="ru-RU" sz="2000" b="1" dirty="0">
                <a:solidFill>
                  <a:srgbClr val="265A9A"/>
                </a:solidFill>
              </a:rPr>
              <a:t>трудозатраты на согласование заявок на расходование денежных средств</a:t>
            </a:r>
            <a:r>
              <a:rPr lang="ru-RU" sz="2000" dirty="0"/>
              <a:t> за счет электронного </a:t>
            </a:r>
            <a:r>
              <a:rPr lang="ru-RU" sz="2000" dirty="0" smtClean="0"/>
              <a:t>согласования.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>
                <a:solidFill>
                  <a:srgbClr val="265A9A"/>
                </a:solidFill>
              </a:rPr>
              <a:t>Усилен </a:t>
            </a:r>
            <a:r>
              <a:rPr lang="ru-RU" sz="2000" dirty="0">
                <a:solidFill>
                  <a:srgbClr val="265A9A"/>
                </a:solidFill>
              </a:rPr>
              <a:t>контроль и прозрачность проведения казначейских платежей</a:t>
            </a:r>
            <a:r>
              <a:rPr lang="ru-RU" sz="2000" dirty="0"/>
              <a:t>, в том числе по платежам </a:t>
            </a:r>
            <a:r>
              <a:rPr lang="ru-RU" sz="2000" b="1" dirty="0">
                <a:solidFill>
                  <a:srgbClr val="265A9A"/>
                </a:solidFill>
              </a:rPr>
              <a:t>по 275-ФЗ</a:t>
            </a:r>
            <a:r>
              <a:rPr lang="ru-RU" sz="2000" dirty="0">
                <a:solidFill>
                  <a:srgbClr val="265A9A"/>
                </a:solidFill>
              </a:rPr>
              <a:t>. </a:t>
            </a:r>
            <a:endParaRPr lang="ru-RU" sz="2000" dirty="0" smtClean="0">
              <a:solidFill>
                <a:srgbClr val="265A9A"/>
              </a:solidFill>
            </a:endParaRP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Уменьшена </a:t>
            </a:r>
            <a:r>
              <a:rPr lang="ru-RU" sz="2000" dirty="0"/>
              <a:t>трудоемкость обработки документов при подготовке финансового плана организации </a:t>
            </a:r>
            <a:r>
              <a:rPr lang="ru-RU" sz="2000" dirty="0">
                <a:solidFill>
                  <a:srgbClr val="265A9A"/>
                </a:solidFill>
              </a:rPr>
              <a:t>(</a:t>
            </a:r>
            <a:r>
              <a:rPr lang="ru-RU" sz="2000" b="1" dirty="0">
                <a:solidFill>
                  <a:srgbClr val="265A9A"/>
                </a:solidFill>
              </a:rPr>
              <a:t>автоматический сбор </a:t>
            </a:r>
            <a:r>
              <a:rPr lang="ru-RU" sz="2000" b="1" dirty="0" smtClean="0">
                <a:solidFill>
                  <a:srgbClr val="265A9A"/>
                </a:solidFill>
              </a:rPr>
              <a:t>план-факта</a:t>
            </a:r>
            <a:r>
              <a:rPr lang="ru-RU" sz="2000" dirty="0" smtClean="0"/>
              <a:t>)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Повышена </a:t>
            </a:r>
            <a:r>
              <a:rPr lang="ru-RU" sz="2000" dirty="0"/>
              <a:t>прозрачность и достоверность данных.</a:t>
            </a:r>
            <a:endParaRPr lang="ru-RU" sz="2000" dirty="0" smtClean="0"/>
          </a:p>
          <a:p>
            <a:pPr marL="0" lvl="2" indent="0">
              <a:buClr>
                <a:srgbClr val="265A9A"/>
              </a:buClr>
              <a:buNone/>
              <a:defRPr/>
            </a:pPr>
            <a:endParaRPr lang="ru-RU" sz="20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О проекте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8309669" y="836619"/>
            <a:ext cx="3882331" cy="2013526"/>
          </a:xfrm>
          <a:custGeom>
            <a:avLst/>
            <a:gdLst>
              <a:gd name="T0" fmla="*/ 3735388 w 21600"/>
              <a:gd name="T1" fmla="*/ 223837 h 21600"/>
              <a:gd name="T2" fmla="*/ 3735388 w 21600"/>
              <a:gd name="T3" fmla="*/ 223837 h 21600"/>
              <a:gd name="T4" fmla="*/ 3735388 w 21600"/>
              <a:gd name="T5" fmla="*/ 223837 h 21600"/>
              <a:gd name="T6" fmla="*/ 3735388 w 21600"/>
              <a:gd name="T7" fmla="*/ 22383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35712" tIns="35712" rIns="35712" bIns="35712" anchor="ctr"/>
          <a:lstStyle>
            <a:lvl1pPr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1pPr>
            <a:lvl2pPr marL="742950" indent="-28575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2pPr>
            <a:lvl3pPr marL="11430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3pPr>
            <a:lvl4pPr marL="16002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4pPr>
            <a:lvl5pPr marL="20574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5pPr>
            <a:lvl6pPr marL="25146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6pPr>
            <a:lvl7pPr marL="29718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7pPr>
            <a:lvl8pPr marL="34290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8pPr>
            <a:lvl9pPr marL="38862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9pPr>
          </a:lstStyle>
          <a:p>
            <a:pPr eaLnBrk="1">
              <a:defRPr/>
            </a:pPr>
            <a:r>
              <a:rPr lang="ru-RU" altLang="ru-RU" sz="9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35</a:t>
            </a:r>
          </a:p>
          <a:p>
            <a:pPr eaLnBrk="1">
              <a:defRPr/>
            </a:pPr>
            <a:r>
              <a:rPr lang="ru-RU" altLang="ru-RU" sz="3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рабочих дней</a:t>
            </a:r>
            <a:endParaRPr lang="ru-RU" altLang="ru-RU" sz="3600" b="1" dirty="0">
              <a:solidFill>
                <a:srgbClr val="265A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Suisse Int'l Bold" panose="020B0804000000000000" pitchFamily="34" charset="-78"/>
              <a:sym typeface="Arial" panose="020B0604020202020204" pitchFamily="34" charset="0"/>
            </a:endParaRPr>
          </a:p>
        </p:txBody>
      </p:sp>
      <p:sp>
        <p:nvSpPr>
          <p:cNvPr id="18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574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project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7995" y="1088463"/>
            <a:ext cx="7613955" cy="132343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Май 2016 – Март 2017</a:t>
            </a:r>
            <a:endParaRPr lang="ru-RU" sz="3200" b="1" dirty="0"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b="1" dirty="0" smtClean="0">
                <a:cs typeface="Times New Roman" panose="02020603050405020304" pitchFamily="18" charset="0"/>
              </a:rPr>
              <a:t>Запуск </a:t>
            </a:r>
            <a:r>
              <a:rPr lang="ru-RU" sz="2400" b="1" dirty="0">
                <a:cs typeface="Times New Roman" panose="02020603050405020304" pitchFamily="18" charset="0"/>
              </a:rPr>
              <a:t>в эксплуатацию блоков: </a:t>
            </a:r>
            <a:r>
              <a:rPr lang="ru-RU" sz="2400" b="1" dirty="0" smtClean="0">
                <a:cs typeface="Times New Roman" panose="02020603050405020304" pitchFamily="18" charset="0"/>
              </a:rPr>
              <a:t>Продажи, снабжение, склад, производство (упрощенное)</a:t>
            </a:r>
            <a:endParaRPr lang="ru-RU" sz="2400" b="1" dirty="0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67995" y="2850145"/>
            <a:ext cx="3496207" cy="500063"/>
          </a:xfrm>
        </p:spPr>
        <p:txBody>
          <a:bodyPr>
            <a:noAutofit/>
          </a:bodyPr>
          <a:lstStyle/>
          <a:p>
            <a:pPr lvl="1" algn="l">
              <a:defRPr/>
            </a:pPr>
            <a:r>
              <a:rPr lang="ru-RU" sz="3200" b="1" dirty="0" smtClean="0">
                <a:solidFill>
                  <a:srgbClr val="265A9A"/>
                </a:solidFill>
                <a:latin typeface="+mj-lt"/>
              </a:rPr>
              <a:t>Что сделано?</a:t>
            </a:r>
            <a:endParaRPr lang="ru-RU" sz="3200" b="1" dirty="0">
              <a:solidFill>
                <a:srgbClr val="265A9A"/>
              </a:solidFill>
              <a:latin typeface="+mj-lt"/>
            </a:endParaRPr>
          </a:p>
        </p:txBody>
      </p: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367995" y="3596055"/>
            <a:ext cx="10881029" cy="2558692"/>
          </a:xfrm>
        </p:spPr>
        <p:txBody>
          <a:bodyPr>
            <a:noAutofit/>
          </a:bodyPr>
          <a:lstStyle/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Проектирование доработок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Доработка </a:t>
            </a:r>
            <a:r>
              <a:rPr lang="ru-RU" sz="2000" dirty="0"/>
              <a:t>нового </a:t>
            </a:r>
            <a:r>
              <a:rPr lang="ru-RU" sz="2000" dirty="0" smtClean="0"/>
              <a:t>функционала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Подготовка инструкций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Обучение </a:t>
            </a:r>
            <a:r>
              <a:rPr lang="ru-RU" sz="2000" dirty="0"/>
              <a:t>конечных пользователей и запуск в промышленную </a:t>
            </a:r>
            <a:r>
              <a:rPr lang="ru-RU" sz="2000" dirty="0" smtClean="0"/>
              <a:t>эксплуатацию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Поддержка </a:t>
            </a:r>
            <a:r>
              <a:rPr lang="ru-RU" sz="2000" dirty="0"/>
              <a:t>в первые 6 месяцев </a:t>
            </a:r>
            <a:r>
              <a:rPr lang="ru-RU" sz="2000" dirty="0" smtClean="0"/>
              <a:t>работы</a:t>
            </a:r>
          </a:p>
          <a:p>
            <a:pPr marL="0" lvl="2" indent="0">
              <a:lnSpc>
                <a:spcPct val="150000"/>
              </a:lnSpc>
              <a:buClr>
                <a:srgbClr val="265A9A"/>
              </a:buClr>
              <a:buNone/>
              <a:defRPr/>
            </a:pPr>
            <a:r>
              <a:rPr lang="ru-RU" sz="2000" b="1" dirty="0" smtClean="0"/>
              <a:t>Количество </a:t>
            </a:r>
            <a:r>
              <a:rPr lang="ru-RU" sz="2000" b="1" dirty="0"/>
              <a:t>пользователей системы: 162 </a:t>
            </a:r>
          </a:p>
          <a:p>
            <a:pPr marL="0" lvl="2" indent="0">
              <a:buClr>
                <a:srgbClr val="265A9A"/>
              </a:buClr>
              <a:buNone/>
              <a:defRPr/>
            </a:pPr>
            <a:endParaRPr lang="ru-RU" sz="20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О проекте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8309669" y="836619"/>
            <a:ext cx="3882331" cy="2013526"/>
          </a:xfrm>
          <a:custGeom>
            <a:avLst/>
            <a:gdLst>
              <a:gd name="T0" fmla="*/ 3735388 w 21600"/>
              <a:gd name="T1" fmla="*/ 223837 h 21600"/>
              <a:gd name="T2" fmla="*/ 3735388 w 21600"/>
              <a:gd name="T3" fmla="*/ 223837 h 21600"/>
              <a:gd name="T4" fmla="*/ 3735388 w 21600"/>
              <a:gd name="T5" fmla="*/ 223837 h 21600"/>
              <a:gd name="T6" fmla="*/ 3735388 w 21600"/>
              <a:gd name="T7" fmla="*/ 22383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35712" tIns="35712" rIns="35712" bIns="35712" anchor="ctr"/>
          <a:lstStyle>
            <a:lvl1pPr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1pPr>
            <a:lvl2pPr marL="742950" indent="-28575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2pPr>
            <a:lvl3pPr marL="11430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3pPr>
            <a:lvl4pPr marL="16002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4pPr>
            <a:lvl5pPr marL="20574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5pPr>
            <a:lvl6pPr marL="25146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6pPr>
            <a:lvl7pPr marL="29718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7pPr>
            <a:lvl8pPr marL="34290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8pPr>
            <a:lvl9pPr marL="38862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9pPr>
          </a:lstStyle>
          <a:p>
            <a:pPr eaLnBrk="1">
              <a:defRPr/>
            </a:pPr>
            <a:r>
              <a:rPr lang="ru-RU" altLang="ru-RU" sz="9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180</a:t>
            </a:r>
          </a:p>
          <a:p>
            <a:pPr eaLnBrk="1">
              <a:defRPr/>
            </a:pPr>
            <a:r>
              <a:rPr lang="ru-RU" altLang="ru-RU" sz="3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рабочих дней</a:t>
            </a:r>
            <a:endParaRPr lang="ru-RU" altLang="ru-RU" sz="3600" b="1" dirty="0">
              <a:solidFill>
                <a:srgbClr val="265A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Suisse Int'l Bold" panose="020B0804000000000000" pitchFamily="34" charset="-78"/>
              <a:sym typeface="Arial" panose="020B0604020202020204" pitchFamily="34" charset="0"/>
            </a:endParaRPr>
          </a:p>
        </p:txBody>
      </p:sp>
      <p:sp>
        <p:nvSpPr>
          <p:cNvPr id="18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7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project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7995" y="1088463"/>
            <a:ext cx="7613955" cy="132343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Май 2016 – Март 2017</a:t>
            </a:r>
            <a:endParaRPr lang="ru-RU" sz="3200" b="1" dirty="0"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b="1" dirty="0" smtClean="0">
                <a:cs typeface="Times New Roman" panose="02020603050405020304" pitchFamily="18" charset="0"/>
              </a:rPr>
              <a:t>Запуск </a:t>
            </a:r>
            <a:r>
              <a:rPr lang="ru-RU" sz="2400" b="1" dirty="0">
                <a:cs typeface="Times New Roman" panose="02020603050405020304" pitchFamily="18" charset="0"/>
              </a:rPr>
              <a:t>в эксплуатацию блоков: </a:t>
            </a:r>
            <a:r>
              <a:rPr lang="ru-RU" sz="2400" b="1" dirty="0" smtClean="0">
                <a:cs typeface="Times New Roman" panose="02020603050405020304" pitchFamily="18" charset="0"/>
              </a:rPr>
              <a:t>Продажи, снабжение, склад, производство (упрощенное)</a:t>
            </a:r>
            <a:endParaRPr lang="ru-RU" sz="2400" b="1" dirty="0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67995" y="2850145"/>
            <a:ext cx="5016805" cy="500063"/>
          </a:xfrm>
        </p:spPr>
        <p:txBody>
          <a:bodyPr>
            <a:noAutofit/>
          </a:bodyPr>
          <a:lstStyle/>
          <a:p>
            <a:pPr lvl="1" algn="l">
              <a:defRPr/>
            </a:pPr>
            <a:r>
              <a:rPr lang="ru-RU" sz="3200" b="1" dirty="0" smtClean="0">
                <a:solidFill>
                  <a:srgbClr val="265A9A"/>
                </a:solidFill>
                <a:latin typeface="+mj-lt"/>
              </a:rPr>
              <a:t>Результаты. Продажи:</a:t>
            </a:r>
            <a:endParaRPr lang="ru-RU" sz="3200" b="1" dirty="0">
              <a:solidFill>
                <a:srgbClr val="265A9A"/>
              </a:solidFill>
              <a:latin typeface="+mj-lt"/>
            </a:endParaRPr>
          </a:p>
        </p:txBody>
      </p: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367995" y="3596053"/>
            <a:ext cx="10881029" cy="2610627"/>
          </a:xfrm>
        </p:spPr>
        <p:txBody>
          <a:bodyPr>
            <a:noAutofit/>
          </a:bodyPr>
          <a:lstStyle/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Автоматизирован </a:t>
            </a:r>
            <a:r>
              <a:rPr lang="ru-RU" sz="2000" dirty="0"/>
              <a:t>процесс </a:t>
            </a:r>
            <a:r>
              <a:rPr lang="ru-RU" sz="2000" b="1" dirty="0">
                <a:solidFill>
                  <a:srgbClr val="265A9A"/>
                </a:solidFill>
              </a:rPr>
              <a:t>консолидации заявок клиентов в план продаж</a:t>
            </a:r>
            <a:r>
              <a:rPr lang="ru-RU" sz="2000" dirty="0"/>
              <a:t> и процесс передачи плана продаж в ПДО </a:t>
            </a:r>
            <a:r>
              <a:rPr lang="ru-RU" sz="2000" b="1" dirty="0">
                <a:solidFill>
                  <a:srgbClr val="265A9A"/>
                </a:solidFill>
              </a:rPr>
              <a:t>для оценки выполнимости </a:t>
            </a:r>
            <a:r>
              <a:rPr lang="ru-RU" sz="2000" b="1" dirty="0" smtClean="0">
                <a:solidFill>
                  <a:srgbClr val="265A9A"/>
                </a:solidFill>
              </a:rPr>
              <a:t>плана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Внедрен </a:t>
            </a:r>
            <a:r>
              <a:rPr lang="ru-RU" sz="2000" dirty="0"/>
              <a:t>механизм </a:t>
            </a:r>
            <a:r>
              <a:rPr lang="ru-RU" sz="2000" b="1" dirty="0">
                <a:solidFill>
                  <a:srgbClr val="265A9A"/>
                </a:solidFill>
              </a:rPr>
              <a:t>план-</a:t>
            </a:r>
            <a:r>
              <a:rPr lang="ru-RU" sz="2000" b="1" dirty="0" err="1">
                <a:solidFill>
                  <a:srgbClr val="265A9A"/>
                </a:solidFill>
              </a:rPr>
              <a:t>фактного</a:t>
            </a:r>
            <a:r>
              <a:rPr lang="ru-RU" sz="2000" b="1" dirty="0">
                <a:solidFill>
                  <a:srgbClr val="265A9A"/>
                </a:solidFill>
              </a:rPr>
              <a:t> контроля выполнения плана </a:t>
            </a:r>
            <a:r>
              <a:rPr lang="ru-RU" sz="2000" b="1" dirty="0" smtClean="0">
                <a:solidFill>
                  <a:srgbClr val="265A9A"/>
                </a:solidFill>
              </a:rPr>
              <a:t>продаж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Получение </a:t>
            </a:r>
            <a:r>
              <a:rPr lang="ru-RU" sz="2000" dirty="0"/>
              <a:t>оперативных данных из отчетов по оплатам, отгрузкам клиентам и остатков позволило </a:t>
            </a:r>
            <a:r>
              <a:rPr lang="ru-RU" sz="2000" b="1" dirty="0">
                <a:solidFill>
                  <a:srgbClr val="265A9A"/>
                </a:solidFill>
              </a:rPr>
              <a:t>сократить сроки отгрузок на </a:t>
            </a:r>
            <a:r>
              <a:rPr lang="ru-RU" sz="2000" b="1" dirty="0" smtClean="0">
                <a:solidFill>
                  <a:srgbClr val="265A9A"/>
                </a:solidFill>
              </a:rPr>
              <a:t>15%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b="1" dirty="0" smtClean="0">
                <a:solidFill>
                  <a:srgbClr val="265A9A"/>
                </a:solidFill>
              </a:rPr>
              <a:t>В </a:t>
            </a:r>
            <a:r>
              <a:rPr lang="ru-RU" sz="2000" b="1" dirty="0">
                <a:solidFill>
                  <a:srgbClr val="265A9A"/>
                </a:solidFill>
              </a:rPr>
              <a:t>два раза повышена оперативность и на 30% снижена трудоемкость</a:t>
            </a:r>
            <a:r>
              <a:rPr lang="ru-RU" sz="2000" dirty="0">
                <a:solidFill>
                  <a:srgbClr val="265A9A"/>
                </a:solidFill>
              </a:rPr>
              <a:t> </a:t>
            </a:r>
            <a:r>
              <a:rPr lang="ru-RU" sz="2000" dirty="0"/>
              <a:t>предоставления оперативной управленческой информации руководству предприятия. </a:t>
            </a:r>
          </a:p>
          <a:p>
            <a:pPr marL="0" lvl="2" indent="0">
              <a:buClr>
                <a:srgbClr val="265A9A"/>
              </a:buClr>
              <a:buNone/>
              <a:defRPr/>
            </a:pPr>
            <a:endParaRPr lang="ru-RU" sz="20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О проекте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8309669" y="836619"/>
            <a:ext cx="3882331" cy="2013526"/>
          </a:xfrm>
          <a:custGeom>
            <a:avLst/>
            <a:gdLst>
              <a:gd name="T0" fmla="*/ 3735388 w 21600"/>
              <a:gd name="T1" fmla="*/ 223837 h 21600"/>
              <a:gd name="T2" fmla="*/ 3735388 w 21600"/>
              <a:gd name="T3" fmla="*/ 223837 h 21600"/>
              <a:gd name="T4" fmla="*/ 3735388 w 21600"/>
              <a:gd name="T5" fmla="*/ 223837 h 21600"/>
              <a:gd name="T6" fmla="*/ 3735388 w 21600"/>
              <a:gd name="T7" fmla="*/ 22383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35712" tIns="35712" rIns="35712" bIns="35712" anchor="ctr"/>
          <a:lstStyle>
            <a:lvl1pPr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1pPr>
            <a:lvl2pPr marL="742950" indent="-28575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2pPr>
            <a:lvl3pPr marL="11430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3pPr>
            <a:lvl4pPr marL="16002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4pPr>
            <a:lvl5pPr marL="20574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5pPr>
            <a:lvl6pPr marL="25146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6pPr>
            <a:lvl7pPr marL="29718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7pPr>
            <a:lvl8pPr marL="34290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8pPr>
            <a:lvl9pPr marL="38862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9pPr>
          </a:lstStyle>
          <a:p>
            <a:pPr eaLnBrk="1">
              <a:defRPr/>
            </a:pPr>
            <a:r>
              <a:rPr lang="ru-RU" altLang="ru-RU" sz="9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180</a:t>
            </a:r>
          </a:p>
          <a:p>
            <a:pPr eaLnBrk="1">
              <a:defRPr/>
            </a:pPr>
            <a:r>
              <a:rPr lang="ru-RU" altLang="ru-RU" sz="3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рабочих дней</a:t>
            </a:r>
            <a:endParaRPr lang="ru-RU" altLang="ru-RU" sz="3600" b="1" dirty="0">
              <a:solidFill>
                <a:srgbClr val="265A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Suisse Int'l Bold" panose="020B0804000000000000" pitchFamily="34" charset="-78"/>
              <a:sym typeface="Arial" panose="020B0604020202020204" pitchFamily="34" charset="0"/>
            </a:endParaRPr>
          </a:p>
        </p:txBody>
      </p:sp>
      <p:sp>
        <p:nvSpPr>
          <p:cNvPr id="18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7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project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7995" y="1088463"/>
            <a:ext cx="7613955" cy="132343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Май 2016 – Март 2017</a:t>
            </a:r>
            <a:endParaRPr lang="ru-RU" sz="3200" b="1" dirty="0"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b="1" dirty="0" smtClean="0">
                <a:cs typeface="Times New Roman" panose="02020603050405020304" pitchFamily="18" charset="0"/>
              </a:rPr>
              <a:t>Запуск </a:t>
            </a:r>
            <a:r>
              <a:rPr lang="ru-RU" sz="2400" b="1" dirty="0">
                <a:cs typeface="Times New Roman" panose="02020603050405020304" pitchFamily="18" charset="0"/>
              </a:rPr>
              <a:t>в эксплуатацию блоков: </a:t>
            </a:r>
            <a:r>
              <a:rPr lang="ru-RU" sz="2400" b="1" dirty="0" smtClean="0">
                <a:cs typeface="Times New Roman" panose="02020603050405020304" pitchFamily="18" charset="0"/>
              </a:rPr>
              <a:t>Продажи, снабжение, склад, производство (упрощенное)</a:t>
            </a:r>
            <a:endParaRPr lang="ru-RU" sz="2400" b="1" dirty="0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67995" y="2663746"/>
            <a:ext cx="5672320" cy="500063"/>
          </a:xfrm>
        </p:spPr>
        <p:txBody>
          <a:bodyPr>
            <a:noAutofit/>
          </a:bodyPr>
          <a:lstStyle/>
          <a:p>
            <a:pPr lvl="1" algn="l">
              <a:defRPr/>
            </a:pPr>
            <a:r>
              <a:rPr lang="ru-RU" sz="3200" b="1" dirty="0" smtClean="0">
                <a:solidFill>
                  <a:srgbClr val="265A9A"/>
                </a:solidFill>
                <a:latin typeface="+mj-lt"/>
              </a:rPr>
              <a:t>Результаты. Снабжение:</a:t>
            </a:r>
            <a:endParaRPr lang="ru-RU" sz="3200" b="1" dirty="0">
              <a:solidFill>
                <a:srgbClr val="265A9A"/>
              </a:solidFill>
              <a:latin typeface="+mj-lt"/>
            </a:endParaRPr>
          </a:p>
        </p:txBody>
      </p: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367995" y="3350208"/>
            <a:ext cx="11614455" cy="2706315"/>
          </a:xfrm>
        </p:spPr>
        <p:txBody>
          <a:bodyPr>
            <a:noAutofit/>
          </a:bodyPr>
          <a:lstStyle/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b="1" dirty="0" smtClean="0">
                <a:solidFill>
                  <a:srgbClr val="265A9A"/>
                </a:solidFill>
              </a:rPr>
              <a:t>Трудозатраты </a:t>
            </a:r>
            <a:r>
              <a:rPr lang="ru-RU" sz="2000" b="1" dirty="0">
                <a:solidFill>
                  <a:srgbClr val="265A9A"/>
                </a:solidFill>
              </a:rPr>
              <a:t>на формирование заявок на закупку сокращены 25%</a:t>
            </a:r>
            <a:r>
              <a:rPr lang="ru-RU" sz="2000" dirty="0">
                <a:solidFill>
                  <a:srgbClr val="265A9A"/>
                </a:solidFill>
              </a:rPr>
              <a:t> </a:t>
            </a:r>
            <a:r>
              <a:rPr lang="ru-RU" sz="2000" dirty="0"/>
              <a:t>за счет использования шаблонов </a:t>
            </a:r>
            <a:r>
              <a:rPr lang="ru-RU" sz="2000" dirty="0" smtClean="0"/>
              <a:t>закупок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Внедрен </a:t>
            </a:r>
            <a:r>
              <a:rPr lang="ru-RU" sz="2000" dirty="0"/>
              <a:t>и </a:t>
            </a:r>
            <a:r>
              <a:rPr lang="ru-RU" sz="2000" b="1" dirty="0">
                <a:solidFill>
                  <a:srgbClr val="265A9A"/>
                </a:solidFill>
              </a:rPr>
              <a:t>автоматизирован контроль исполнения (обеспечения) заявок на закупку</a:t>
            </a:r>
            <a:r>
              <a:rPr lang="ru-RU" sz="2000" dirty="0">
                <a:solidFill>
                  <a:srgbClr val="265A9A"/>
                </a:solidFill>
              </a:rPr>
              <a:t> </a:t>
            </a:r>
            <a:r>
              <a:rPr lang="ru-RU" sz="2000" dirty="0"/>
              <a:t>поступающих из производственных </a:t>
            </a:r>
            <a:r>
              <a:rPr lang="ru-RU" sz="2000" dirty="0" smtClean="0"/>
              <a:t>подразделений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Внедрена </a:t>
            </a:r>
            <a:r>
              <a:rPr lang="ru-RU" sz="2000" dirty="0"/>
              <a:t>возможность формирования заказов поставщику на основании общей потребности, сформированной заявками производственных </a:t>
            </a:r>
            <a:r>
              <a:rPr lang="ru-RU" sz="2000" dirty="0" smtClean="0"/>
              <a:t>подразделений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Сокращены </a:t>
            </a:r>
            <a:r>
              <a:rPr lang="ru-RU" sz="2000" dirty="0"/>
              <a:t>трудозатраты и повышена прозрачность осуществления финансовых платежей по заказам поставщикам за счет автоматизации процессов согласования заявок на расходование ДС. </a:t>
            </a:r>
            <a:r>
              <a:rPr lang="ru-RU" sz="2000" b="1" dirty="0">
                <a:solidFill>
                  <a:srgbClr val="265A9A"/>
                </a:solidFill>
              </a:rPr>
              <a:t>Каждый сотрудник ОМТО в режиме онлайн может проверить на какой стадии согласования находится его заказ.</a:t>
            </a:r>
          </a:p>
          <a:p>
            <a:pPr marL="0" lvl="2" indent="0">
              <a:buClr>
                <a:srgbClr val="265A9A"/>
              </a:buClr>
              <a:buNone/>
              <a:defRPr/>
            </a:pPr>
            <a:endParaRPr lang="ru-RU" sz="20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О проекте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8309669" y="836619"/>
            <a:ext cx="3882331" cy="2013526"/>
          </a:xfrm>
          <a:custGeom>
            <a:avLst/>
            <a:gdLst>
              <a:gd name="T0" fmla="*/ 3735388 w 21600"/>
              <a:gd name="T1" fmla="*/ 223837 h 21600"/>
              <a:gd name="T2" fmla="*/ 3735388 w 21600"/>
              <a:gd name="T3" fmla="*/ 223837 h 21600"/>
              <a:gd name="T4" fmla="*/ 3735388 w 21600"/>
              <a:gd name="T5" fmla="*/ 223837 h 21600"/>
              <a:gd name="T6" fmla="*/ 3735388 w 21600"/>
              <a:gd name="T7" fmla="*/ 22383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35712" tIns="35712" rIns="35712" bIns="35712" anchor="ctr"/>
          <a:lstStyle>
            <a:lvl1pPr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1pPr>
            <a:lvl2pPr marL="742950" indent="-28575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2pPr>
            <a:lvl3pPr marL="11430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3pPr>
            <a:lvl4pPr marL="16002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4pPr>
            <a:lvl5pPr marL="20574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5pPr>
            <a:lvl6pPr marL="25146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6pPr>
            <a:lvl7pPr marL="29718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7pPr>
            <a:lvl8pPr marL="34290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8pPr>
            <a:lvl9pPr marL="38862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9pPr>
          </a:lstStyle>
          <a:p>
            <a:pPr eaLnBrk="1">
              <a:defRPr/>
            </a:pPr>
            <a:r>
              <a:rPr lang="ru-RU" altLang="ru-RU" sz="9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180</a:t>
            </a:r>
          </a:p>
          <a:p>
            <a:pPr eaLnBrk="1">
              <a:defRPr/>
            </a:pPr>
            <a:r>
              <a:rPr lang="ru-RU" altLang="ru-RU" sz="3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рабочих дней</a:t>
            </a:r>
            <a:endParaRPr lang="ru-RU" altLang="ru-RU" sz="3600" b="1" dirty="0">
              <a:solidFill>
                <a:srgbClr val="265A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Suisse Int'l Bold" panose="020B0804000000000000" pitchFamily="34" charset="-78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76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project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7995" y="1088463"/>
            <a:ext cx="7613955" cy="132343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Май 2016 – Март 2017</a:t>
            </a:r>
            <a:endParaRPr lang="ru-RU" sz="3200" b="1" dirty="0"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b="1" dirty="0" smtClean="0">
                <a:cs typeface="Times New Roman" panose="02020603050405020304" pitchFamily="18" charset="0"/>
              </a:rPr>
              <a:t>Запуск </a:t>
            </a:r>
            <a:r>
              <a:rPr lang="ru-RU" sz="2400" b="1" dirty="0">
                <a:cs typeface="Times New Roman" panose="02020603050405020304" pitchFamily="18" charset="0"/>
              </a:rPr>
              <a:t>в эксплуатацию блоков: </a:t>
            </a:r>
            <a:r>
              <a:rPr lang="ru-RU" sz="2400" b="1" dirty="0" smtClean="0">
                <a:cs typeface="Times New Roman" panose="02020603050405020304" pitchFamily="18" charset="0"/>
              </a:rPr>
              <a:t>Продажи, снабжение, склад, производство (упрощенное)</a:t>
            </a:r>
            <a:endParaRPr lang="ru-RU" sz="2400" b="1" dirty="0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67995" y="2850145"/>
            <a:ext cx="5672320" cy="500063"/>
          </a:xfrm>
        </p:spPr>
        <p:txBody>
          <a:bodyPr>
            <a:noAutofit/>
          </a:bodyPr>
          <a:lstStyle/>
          <a:p>
            <a:pPr lvl="1" algn="l">
              <a:defRPr/>
            </a:pPr>
            <a:r>
              <a:rPr lang="ru-RU" sz="3200" b="1" dirty="0" smtClean="0">
                <a:solidFill>
                  <a:srgbClr val="265A9A"/>
                </a:solidFill>
                <a:latin typeface="+mj-lt"/>
              </a:rPr>
              <a:t>Результаты. Склад:</a:t>
            </a:r>
            <a:endParaRPr lang="ru-RU" sz="3200" b="1" dirty="0">
              <a:solidFill>
                <a:srgbClr val="265A9A"/>
              </a:solidFill>
              <a:latin typeface="+mj-lt"/>
            </a:endParaRPr>
          </a:p>
        </p:txBody>
      </p: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367996" y="3500365"/>
            <a:ext cx="11044420" cy="2706315"/>
          </a:xfrm>
        </p:spPr>
        <p:txBody>
          <a:bodyPr>
            <a:noAutofit/>
          </a:bodyPr>
          <a:lstStyle/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Достигнуто </a:t>
            </a:r>
            <a:r>
              <a:rPr lang="ru-RU" sz="2000" b="1" dirty="0">
                <a:solidFill>
                  <a:srgbClr val="265A9A"/>
                </a:solidFill>
              </a:rPr>
              <a:t>двукратное уменьшение трудозатрат сотрудников складской службы</a:t>
            </a:r>
            <a:r>
              <a:rPr lang="ru-RU" sz="2000" dirty="0">
                <a:solidFill>
                  <a:srgbClr val="265A9A"/>
                </a:solidFill>
              </a:rPr>
              <a:t> </a:t>
            </a:r>
            <a:r>
              <a:rPr lang="ru-RU" sz="2000" dirty="0"/>
              <a:t>за счет внедрения механизма оприходования комплектующих и материалов на основании сформированных ранее сотрудниками ОМТО заказов </a:t>
            </a:r>
            <a:r>
              <a:rPr lang="ru-RU" sz="2000" dirty="0" smtClean="0"/>
              <a:t>поставщикам.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Получен </a:t>
            </a:r>
            <a:r>
              <a:rPr lang="ru-RU" sz="2000" dirty="0"/>
              <a:t>инструмент контроля, анализа движений и остатков в любой момент </a:t>
            </a:r>
            <a:r>
              <a:rPr lang="ru-RU" sz="2000" dirty="0" smtClean="0"/>
              <a:t>времени.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Получен </a:t>
            </a:r>
            <a:r>
              <a:rPr lang="ru-RU" sz="2000" dirty="0"/>
              <a:t>инструмент контроля отгрузки со склада в производственные подразделения (также используется службой ОМТО).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О проекте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8309669" y="836619"/>
            <a:ext cx="3882331" cy="2013526"/>
          </a:xfrm>
          <a:custGeom>
            <a:avLst/>
            <a:gdLst>
              <a:gd name="T0" fmla="*/ 3735388 w 21600"/>
              <a:gd name="T1" fmla="*/ 223837 h 21600"/>
              <a:gd name="T2" fmla="*/ 3735388 w 21600"/>
              <a:gd name="T3" fmla="*/ 223837 h 21600"/>
              <a:gd name="T4" fmla="*/ 3735388 w 21600"/>
              <a:gd name="T5" fmla="*/ 223837 h 21600"/>
              <a:gd name="T6" fmla="*/ 3735388 w 21600"/>
              <a:gd name="T7" fmla="*/ 22383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35712" tIns="35712" rIns="35712" bIns="35712" anchor="ctr"/>
          <a:lstStyle>
            <a:lvl1pPr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1pPr>
            <a:lvl2pPr marL="742950" indent="-28575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2pPr>
            <a:lvl3pPr marL="11430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3pPr>
            <a:lvl4pPr marL="16002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4pPr>
            <a:lvl5pPr marL="20574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5pPr>
            <a:lvl6pPr marL="25146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6pPr>
            <a:lvl7pPr marL="29718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7pPr>
            <a:lvl8pPr marL="34290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8pPr>
            <a:lvl9pPr marL="38862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9pPr>
          </a:lstStyle>
          <a:p>
            <a:pPr eaLnBrk="1">
              <a:defRPr/>
            </a:pPr>
            <a:r>
              <a:rPr lang="ru-RU" altLang="ru-RU" sz="9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180</a:t>
            </a:r>
          </a:p>
          <a:p>
            <a:pPr eaLnBrk="1">
              <a:defRPr/>
            </a:pPr>
            <a:r>
              <a:rPr lang="ru-RU" altLang="ru-RU" sz="3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рабочих дней</a:t>
            </a:r>
            <a:endParaRPr lang="ru-RU" altLang="ru-RU" sz="3600" b="1" dirty="0">
              <a:solidFill>
                <a:srgbClr val="265A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Suisse Int'l Bold" panose="020B0804000000000000" pitchFamily="34" charset="-78"/>
              <a:sym typeface="Arial" panose="020B0604020202020204" pitchFamily="34" charset="0"/>
            </a:endParaRPr>
          </a:p>
        </p:txBody>
      </p:sp>
      <p:sp>
        <p:nvSpPr>
          <p:cNvPr id="18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530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project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7995" y="1088463"/>
            <a:ext cx="7613955" cy="14465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Декабрь 2016 – Апрель 2018</a:t>
            </a:r>
            <a:endParaRPr lang="ru-RU" sz="3200" b="1" dirty="0"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b="1" dirty="0" smtClean="0">
                <a:cs typeface="Times New Roman" panose="02020603050405020304" pitchFamily="18" charset="0"/>
              </a:rPr>
              <a:t>Запуск </a:t>
            </a:r>
            <a:r>
              <a:rPr lang="ru-RU" sz="2800" b="1" dirty="0">
                <a:cs typeface="Times New Roman" panose="02020603050405020304" pitchFamily="18" charset="0"/>
              </a:rPr>
              <a:t>в эксплуатацию </a:t>
            </a:r>
            <a:r>
              <a:rPr lang="ru-RU" sz="2800" b="1" dirty="0" smtClean="0">
                <a:cs typeface="Times New Roman" panose="02020603050405020304" pitchFamily="18" charset="0"/>
              </a:rPr>
              <a:t>блока: Пооперационное производство</a:t>
            </a:r>
            <a:endParaRPr lang="ru-RU" sz="2800" b="1" dirty="0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67995" y="2850145"/>
            <a:ext cx="5672320" cy="500063"/>
          </a:xfrm>
        </p:spPr>
        <p:txBody>
          <a:bodyPr>
            <a:noAutofit/>
          </a:bodyPr>
          <a:lstStyle/>
          <a:p>
            <a:pPr lvl="1" algn="l">
              <a:defRPr/>
            </a:pPr>
            <a:r>
              <a:rPr lang="ru-RU" sz="3200" b="1" dirty="0" smtClean="0">
                <a:solidFill>
                  <a:srgbClr val="265A9A"/>
                </a:solidFill>
                <a:latin typeface="+mj-lt"/>
              </a:rPr>
              <a:t>Что сделано?</a:t>
            </a:r>
            <a:endParaRPr lang="ru-RU" sz="3200" b="1" dirty="0">
              <a:solidFill>
                <a:srgbClr val="265A9A"/>
              </a:solidFill>
              <a:latin typeface="+mj-lt"/>
            </a:endParaRPr>
          </a:p>
        </p:txBody>
      </p: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367996" y="3429001"/>
            <a:ext cx="11044420" cy="2777680"/>
          </a:xfrm>
        </p:spPr>
        <p:txBody>
          <a:bodyPr>
            <a:noAutofit/>
          </a:bodyPr>
          <a:lstStyle/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Подготовка </a:t>
            </a:r>
            <a:r>
              <a:rPr lang="ru-RU" sz="2000" dirty="0"/>
              <a:t>маршрутов </a:t>
            </a:r>
            <a:r>
              <a:rPr lang="ru-RU" sz="2000" dirty="0" smtClean="0"/>
              <a:t>изделий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Проектирование доработок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Доработка </a:t>
            </a:r>
            <a:r>
              <a:rPr lang="ru-RU" sz="2000" dirty="0"/>
              <a:t>нового </a:t>
            </a:r>
            <a:r>
              <a:rPr lang="ru-RU" sz="2000" dirty="0" smtClean="0"/>
              <a:t>функционала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Подготовка инструкций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Обучение </a:t>
            </a:r>
            <a:r>
              <a:rPr lang="ru-RU" sz="2000" dirty="0"/>
              <a:t>конечных пользователей и запуск в промышленную </a:t>
            </a:r>
            <a:r>
              <a:rPr lang="ru-RU" sz="2000" dirty="0" smtClean="0"/>
              <a:t>эксплуатацию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Поддержка </a:t>
            </a:r>
            <a:r>
              <a:rPr lang="ru-RU" sz="2000" dirty="0"/>
              <a:t>в первые 3 месяца </a:t>
            </a:r>
            <a:r>
              <a:rPr lang="ru-RU" sz="2000" dirty="0" smtClean="0"/>
              <a:t>работы</a:t>
            </a:r>
          </a:p>
          <a:p>
            <a:pPr marL="0" lvl="2" indent="0">
              <a:lnSpc>
                <a:spcPct val="150000"/>
              </a:lnSpc>
              <a:buClr>
                <a:srgbClr val="265A9A"/>
              </a:buClr>
              <a:buNone/>
              <a:defRPr/>
            </a:pPr>
            <a:r>
              <a:rPr lang="ru-RU" sz="2000" b="1" dirty="0" smtClean="0"/>
              <a:t>Количество </a:t>
            </a:r>
            <a:r>
              <a:rPr lang="ru-RU" sz="2000" b="1" dirty="0"/>
              <a:t>пользователей системы</a:t>
            </a:r>
            <a:r>
              <a:rPr lang="en-US" sz="2000" b="1" dirty="0"/>
              <a:t>: </a:t>
            </a:r>
            <a:r>
              <a:rPr lang="ru-RU" sz="2000" b="1" dirty="0"/>
              <a:t>220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О проекте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8309669" y="836619"/>
            <a:ext cx="3882331" cy="2013526"/>
          </a:xfrm>
          <a:custGeom>
            <a:avLst/>
            <a:gdLst>
              <a:gd name="T0" fmla="*/ 3735388 w 21600"/>
              <a:gd name="T1" fmla="*/ 223837 h 21600"/>
              <a:gd name="T2" fmla="*/ 3735388 w 21600"/>
              <a:gd name="T3" fmla="*/ 223837 h 21600"/>
              <a:gd name="T4" fmla="*/ 3735388 w 21600"/>
              <a:gd name="T5" fmla="*/ 223837 h 21600"/>
              <a:gd name="T6" fmla="*/ 3735388 w 21600"/>
              <a:gd name="T7" fmla="*/ 22383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35712" tIns="35712" rIns="35712" bIns="35712" anchor="ctr"/>
          <a:lstStyle>
            <a:lvl1pPr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1pPr>
            <a:lvl2pPr marL="742950" indent="-28575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2pPr>
            <a:lvl3pPr marL="11430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3pPr>
            <a:lvl4pPr marL="16002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4pPr>
            <a:lvl5pPr marL="20574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5pPr>
            <a:lvl6pPr marL="25146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6pPr>
            <a:lvl7pPr marL="29718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7pPr>
            <a:lvl8pPr marL="34290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8pPr>
            <a:lvl9pPr marL="38862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9pPr>
          </a:lstStyle>
          <a:p>
            <a:pPr eaLnBrk="1">
              <a:defRPr/>
            </a:pPr>
            <a:r>
              <a:rPr lang="ru-RU" altLang="ru-RU" sz="9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200</a:t>
            </a:r>
          </a:p>
          <a:p>
            <a:pPr eaLnBrk="1">
              <a:defRPr/>
            </a:pPr>
            <a:r>
              <a:rPr lang="ru-RU" altLang="ru-RU" sz="3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рабочих дней</a:t>
            </a:r>
            <a:endParaRPr lang="ru-RU" altLang="ru-RU" sz="3600" b="1" dirty="0">
              <a:solidFill>
                <a:srgbClr val="265A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Suisse Int'l Bold" panose="020B0804000000000000" pitchFamily="34" charset="-78"/>
              <a:sym typeface="Arial" panose="020B0604020202020204" pitchFamily="34" charset="0"/>
            </a:endParaRPr>
          </a:p>
        </p:txBody>
      </p:sp>
      <p:sp>
        <p:nvSpPr>
          <p:cNvPr id="18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729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2727" y="0"/>
            <a:ext cx="8959273" cy="6858000"/>
          </a:xfrm>
          <a:prstGeom prst="rect">
            <a:avLst/>
          </a:prstGeom>
          <a:solidFill>
            <a:srgbClr val="265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147126" y="1712774"/>
            <a:ext cx="7610765" cy="2850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560" dirty="0">
                <a:solidFill>
                  <a:schemeClr val="bg1"/>
                </a:solidFill>
              </a:rPr>
              <a:t>АО "ВЗПП-С" является одним из крупнейших поставщиков элементной базы для предприятий - изготовителей радиоэлектронной продукции. Продукция используется в более чем 450 предприятиях России и стран ближнего зарубежья.</a:t>
            </a:r>
          </a:p>
          <a:p>
            <a:pPr>
              <a:defRPr/>
            </a:pPr>
            <a:endParaRPr lang="ru-RU" sz="256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47126" y="619449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О Компании</a:t>
            </a:r>
            <a:endParaRPr lang="ru-RU" altLang="ru-RU" b="1" dirty="0">
              <a:solidFill>
                <a:schemeClr val="bg1"/>
              </a:solidFill>
              <a:cs typeface="Suisse Int'l Bold" panose="020B0804000000000000" pitchFamily="34" charset="-78"/>
            </a:endParaRPr>
          </a:p>
        </p:txBody>
      </p:sp>
      <p:pic>
        <p:nvPicPr>
          <p:cNvPr id="6" name="Picture 16" descr="ÐÐ°ÑÑÐ¸Ð½ÐºÐ¸ Ð¿Ð¾ Ð·Ð°Ð¿ÑÐ¾ÑÑ ÐÐ Â«ÐÐÐÐ-Ð¡Â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70" y="372362"/>
            <a:ext cx="1644073" cy="164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ÐÐ°ÑÑÐ¸Ð½ÐºÐ¸ Ð¿Ð¾ Ð·Ð°Ð¿ÑÐ¾ÑÑ Ð²Ð·Ð¿Ð¿ ÑÐ±Ð¾ÑÐºÐ° Ð²Ð¾ÑÐ¾Ð½ÐµÐ¶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"/>
          <a:stretch/>
        </p:blipFill>
        <p:spPr bwMode="auto">
          <a:xfrm>
            <a:off x="4257963" y="4425010"/>
            <a:ext cx="4064001" cy="2432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37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project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7995" y="1088463"/>
            <a:ext cx="7613955" cy="14465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Декабрь 2016 – Апрель 2018</a:t>
            </a:r>
            <a:endParaRPr lang="ru-RU" sz="3200" b="1" dirty="0"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b="1" dirty="0" smtClean="0">
                <a:cs typeface="Times New Roman" panose="02020603050405020304" pitchFamily="18" charset="0"/>
              </a:rPr>
              <a:t>Запуск </a:t>
            </a:r>
            <a:r>
              <a:rPr lang="ru-RU" sz="2800" b="1" dirty="0">
                <a:cs typeface="Times New Roman" panose="02020603050405020304" pitchFamily="18" charset="0"/>
              </a:rPr>
              <a:t>в эксплуатацию </a:t>
            </a:r>
            <a:r>
              <a:rPr lang="ru-RU" sz="2800" b="1" dirty="0" smtClean="0">
                <a:cs typeface="Times New Roman" panose="02020603050405020304" pitchFamily="18" charset="0"/>
              </a:rPr>
              <a:t>блока: Пооперационное производство</a:t>
            </a:r>
            <a:endParaRPr lang="ru-RU" sz="2800" b="1" dirty="0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67995" y="2850145"/>
            <a:ext cx="6050390" cy="500063"/>
          </a:xfrm>
        </p:spPr>
        <p:txBody>
          <a:bodyPr>
            <a:noAutofit/>
          </a:bodyPr>
          <a:lstStyle/>
          <a:p>
            <a:pPr lvl="1" algn="l">
              <a:defRPr/>
            </a:pPr>
            <a:r>
              <a:rPr lang="ru-RU" sz="3200" b="1" dirty="0" smtClean="0">
                <a:solidFill>
                  <a:srgbClr val="265A9A"/>
                </a:solidFill>
                <a:latin typeface="+mj-lt"/>
              </a:rPr>
              <a:t>Результаты. Производство:</a:t>
            </a:r>
            <a:endParaRPr lang="ru-RU" sz="3200" b="1" dirty="0">
              <a:solidFill>
                <a:srgbClr val="265A9A"/>
              </a:solidFill>
              <a:latin typeface="+mj-lt"/>
            </a:endParaRPr>
          </a:p>
        </p:txBody>
      </p: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367996" y="3429001"/>
            <a:ext cx="11044420" cy="2777680"/>
          </a:xfrm>
        </p:spPr>
        <p:txBody>
          <a:bodyPr>
            <a:noAutofit/>
          </a:bodyPr>
          <a:lstStyle/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dirty="0" smtClean="0"/>
              <a:t>Внедрено </a:t>
            </a:r>
            <a:r>
              <a:rPr lang="ru-RU" sz="2000" dirty="0"/>
              <a:t>описание производственных процессов изготовления изделий с управлением детализацией описания требуемых для производства </a:t>
            </a:r>
            <a:r>
              <a:rPr lang="ru-RU" sz="2000" dirty="0" smtClean="0"/>
              <a:t>ресурсов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b="1" dirty="0" smtClean="0">
                <a:solidFill>
                  <a:srgbClr val="265A9A"/>
                </a:solidFill>
              </a:rPr>
              <a:t>Получен </a:t>
            </a:r>
            <a:r>
              <a:rPr lang="ru-RU" sz="2000" b="1" dirty="0">
                <a:solidFill>
                  <a:srgbClr val="265A9A"/>
                </a:solidFill>
              </a:rPr>
              <a:t>инструмент по визуализации структуры изделия,</a:t>
            </a:r>
            <a:r>
              <a:rPr lang="ru-RU" sz="2000" dirty="0">
                <a:solidFill>
                  <a:srgbClr val="265A9A"/>
                </a:solidFill>
              </a:rPr>
              <a:t> </a:t>
            </a:r>
            <a:r>
              <a:rPr lang="ru-RU" sz="2000" b="1" dirty="0">
                <a:solidFill>
                  <a:srgbClr val="265A9A"/>
                </a:solidFill>
              </a:rPr>
              <a:t>что позволило в 2 раза сократить время корректировки/внесения изменений</a:t>
            </a:r>
            <a:r>
              <a:rPr lang="ru-RU" sz="2000" dirty="0">
                <a:solidFill>
                  <a:srgbClr val="265A9A"/>
                </a:solidFill>
              </a:rPr>
              <a:t> </a:t>
            </a:r>
            <a:r>
              <a:rPr lang="ru-RU" sz="2000" dirty="0"/>
              <a:t>в конструкторскую и технологическую </a:t>
            </a:r>
            <a:r>
              <a:rPr lang="ru-RU" sz="2000" dirty="0" smtClean="0"/>
              <a:t>документацию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000" b="1" dirty="0" smtClean="0">
                <a:solidFill>
                  <a:srgbClr val="265A9A"/>
                </a:solidFill>
              </a:rPr>
              <a:t>Руководитель </a:t>
            </a:r>
            <a:r>
              <a:rPr lang="ru-RU" sz="2000" b="1" dirty="0">
                <a:solidFill>
                  <a:srgbClr val="265A9A"/>
                </a:solidFill>
              </a:rPr>
              <a:t>производства может заранее спрогнозировать негативное развитие ситуации по ходу производственного процесса</a:t>
            </a:r>
            <a:r>
              <a:rPr lang="ru-RU" sz="2000" dirty="0"/>
              <a:t> относительно плановых сроков.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О проекте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8309669" y="836619"/>
            <a:ext cx="3882331" cy="2013526"/>
          </a:xfrm>
          <a:custGeom>
            <a:avLst/>
            <a:gdLst>
              <a:gd name="T0" fmla="*/ 3735388 w 21600"/>
              <a:gd name="T1" fmla="*/ 223837 h 21600"/>
              <a:gd name="T2" fmla="*/ 3735388 w 21600"/>
              <a:gd name="T3" fmla="*/ 223837 h 21600"/>
              <a:gd name="T4" fmla="*/ 3735388 w 21600"/>
              <a:gd name="T5" fmla="*/ 223837 h 21600"/>
              <a:gd name="T6" fmla="*/ 3735388 w 21600"/>
              <a:gd name="T7" fmla="*/ 22383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35712" tIns="35712" rIns="35712" bIns="35712" anchor="ctr"/>
          <a:lstStyle>
            <a:lvl1pPr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1pPr>
            <a:lvl2pPr marL="742950" indent="-28575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2pPr>
            <a:lvl3pPr marL="11430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3pPr>
            <a:lvl4pPr marL="16002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4pPr>
            <a:lvl5pPr marL="20574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5pPr>
            <a:lvl6pPr marL="25146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6pPr>
            <a:lvl7pPr marL="29718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7pPr>
            <a:lvl8pPr marL="34290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8pPr>
            <a:lvl9pPr marL="38862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9pPr>
          </a:lstStyle>
          <a:p>
            <a:pPr eaLnBrk="1">
              <a:defRPr/>
            </a:pPr>
            <a:r>
              <a:rPr lang="ru-RU" altLang="ru-RU" sz="9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200</a:t>
            </a:r>
          </a:p>
          <a:p>
            <a:pPr eaLnBrk="1">
              <a:defRPr/>
            </a:pPr>
            <a:r>
              <a:rPr lang="ru-RU" altLang="ru-RU" sz="3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рабочих дней</a:t>
            </a:r>
            <a:endParaRPr lang="ru-RU" altLang="ru-RU" sz="3600" b="1" dirty="0">
              <a:solidFill>
                <a:srgbClr val="265A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Suisse Int'l Bold" panose="020B0804000000000000" pitchFamily="34" charset="-78"/>
              <a:sym typeface="Arial" panose="020B0604020202020204" pitchFamily="34" charset="0"/>
            </a:endParaRPr>
          </a:p>
        </p:txBody>
      </p:sp>
      <p:sp>
        <p:nvSpPr>
          <p:cNvPr id="18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22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project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7995" y="1088463"/>
            <a:ext cx="7613955" cy="14465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Декабрь 2016 – Апрель 2018</a:t>
            </a:r>
            <a:endParaRPr lang="ru-RU" sz="3200" b="1" dirty="0"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b="1" dirty="0" smtClean="0">
                <a:cs typeface="Times New Roman" panose="02020603050405020304" pitchFamily="18" charset="0"/>
              </a:rPr>
              <a:t>Запуск </a:t>
            </a:r>
            <a:r>
              <a:rPr lang="ru-RU" sz="2800" b="1" dirty="0">
                <a:cs typeface="Times New Roman" panose="02020603050405020304" pitchFamily="18" charset="0"/>
              </a:rPr>
              <a:t>в эксплуатацию </a:t>
            </a:r>
            <a:r>
              <a:rPr lang="ru-RU" sz="2800" b="1" dirty="0" smtClean="0">
                <a:cs typeface="Times New Roman" panose="02020603050405020304" pitchFamily="18" charset="0"/>
              </a:rPr>
              <a:t>блока: Пооперационное производство</a:t>
            </a:r>
            <a:endParaRPr lang="ru-RU" sz="2800" b="1" dirty="0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67995" y="2850145"/>
            <a:ext cx="6050390" cy="500063"/>
          </a:xfrm>
        </p:spPr>
        <p:txBody>
          <a:bodyPr>
            <a:noAutofit/>
          </a:bodyPr>
          <a:lstStyle/>
          <a:p>
            <a:pPr lvl="1" algn="l">
              <a:defRPr/>
            </a:pPr>
            <a:r>
              <a:rPr lang="ru-RU" sz="3200" b="1" dirty="0" smtClean="0">
                <a:solidFill>
                  <a:srgbClr val="265A9A"/>
                </a:solidFill>
                <a:latin typeface="+mj-lt"/>
              </a:rPr>
              <a:t>Результаты. Производство:</a:t>
            </a:r>
            <a:endParaRPr lang="ru-RU" sz="3200" b="1" dirty="0">
              <a:solidFill>
                <a:srgbClr val="265A9A"/>
              </a:solidFill>
              <a:latin typeface="+mj-lt"/>
            </a:endParaRPr>
          </a:p>
        </p:txBody>
      </p: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367996" y="3543299"/>
            <a:ext cx="10729493" cy="2663381"/>
          </a:xfrm>
        </p:spPr>
        <p:txBody>
          <a:bodyPr>
            <a:noAutofit/>
          </a:bodyPr>
          <a:lstStyle/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1800" b="1" dirty="0" smtClean="0">
                <a:solidFill>
                  <a:srgbClr val="265A9A"/>
                </a:solidFill>
              </a:rPr>
              <a:t>Система</a:t>
            </a:r>
            <a:r>
              <a:rPr lang="ru-RU" sz="1800" dirty="0" smtClean="0"/>
              <a:t> </a:t>
            </a:r>
            <a:r>
              <a:rPr lang="ru-RU" sz="1800" dirty="0"/>
              <a:t>обеспечивает прозрачность учета и позволяет </a:t>
            </a:r>
            <a:r>
              <a:rPr lang="ru-RU" sz="1800" b="1" dirty="0">
                <a:solidFill>
                  <a:srgbClr val="265A9A"/>
                </a:solidFill>
              </a:rPr>
              <a:t>видеть пооперационный состав работ и расход материалов</a:t>
            </a:r>
            <a:r>
              <a:rPr lang="ru-RU" sz="1800" dirty="0">
                <a:solidFill>
                  <a:srgbClr val="265A9A"/>
                </a:solidFill>
              </a:rPr>
              <a:t> </a:t>
            </a:r>
            <a:r>
              <a:rPr lang="ru-RU" sz="1800" dirty="0"/>
              <a:t>на каждую партию </a:t>
            </a:r>
            <a:r>
              <a:rPr lang="ru-RU" sz="1800" dirty="0" smtClean="0"/>
              <a:t>запуска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1800" dirty="0" smtClean="0"/>
              <a:t>Рабочие </a:t>
            </a:r>
            <a:r>
              <a:rPr lang="ru-RU" sz="1800" dirty="0"/>
              <a:t>места операторов и мастеров цеха повысили оперативность внесение информации. </a:t>
            </a:r>
            <a:r>
              <a:rPr lang="ru-RU" sz="1800" b="1" dirty="0">
                <a:solidFill>
                  <a:srgbClr val="265A9A"/>
                </a:solidFill>
              </a:rPr>
              <a:t>Достигнут показатель пооперационного ввода информации по изделиям «день в </a:t>
            </a:r>
            <a:r>
              <a:rPr lang="ru-RU" sz="1800" b="1" dirty="0" smtClean="0">
                <a:solidFill>
                  <a:srgbClr val="265A9A"/>
                </a:solidFill>
              </a:rPr>
              <a:t>день»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1800" b="1" dirty="0" smtClean="0">
                <a:solidFill>
                  <a:srgbClr val="265A9A"/>
                </a:solidFill>
              </a:rPr>
              <a:t>Система </a:t>
            </a:r>
            <a:r>
              <a:rPr lang="ru-RU" sz="1800" b="1" dirty="0">
                <a:solidFill>
                  <a:srgbClr val="265A9A"/>
                </a:solidFill>
              </a:rPr>
              <a:t>позволяет в режиме онлайн видеть прохождение партии изделий по маршруту</a:t>
            </a:r>
            <a:r>
              <a:rPr lang="ru-RU" sz="1800" dirty="0">
                <a:solidFill>
                  <a:srgbClr val="265A9A"/>
                </a:solidFill>
              </a:rPr>
              <a:t> </a:t>
            </a:r>
            <a:r>
              <a:rPr lang="ru-RU" sz="1800" b="1" dirty="0">
                <a:solidFill>
                  <a:srgbClr val="265A9A"/>
                </a:solidFill>
              </a:rPr>
              <a:t>и определить местонахождения партии с детализацией до мастера исполняющего </a:t>
            </a:r>
            <a:r>
              <a:rPr lang="ru-RU" sz="1800" b="1" dirty="0" smtClean="0">
                <a:solidFill>
                  <a:srgbClr val="265A9A"/>
                </a:solidFill>
              </a:rPr>
              <a:t>операции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1800" dirty="0" smtClean="0"/>
              <a:t>Сокращено </a:t>
            </a:r>
            <a:r>
              <a:rPr lang="ru-RU" sz="1800" dirty="0"/>
              <a:t>время на формирование сменно суточного рапорта мастера.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О проекте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8309669" y="836619"/>
            <a:ext cx="3882331" cy="2013526"/>
          </a:xfrm>
          <a:custGeom>
            <a:avLst/>
            <a:gdLst>
              <a:gd name="T0" fmla="*/ 3735388 w 21600"/>
              <a:gd name="T1" fmla="*/ 223837 h 21600"/>
              <a:gd name="T2" fmla="*/ 3735388 w 21600"/>
              <a:gd name="T3" fmla="*/ 223837 h 21600"/>
              <a:gd name="T4" fmla="*/ 3735388 w 21600"/>
              <a:gd name="T5" fmla="*/ 223837 h 21600"/>
              <a:gd name="T6" fmla="*/ 3735388 w 21600"/>
              <a:gd name="T7" fmla="*/ 22383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35712" tIns="35712" rIns="35712" bIns="35712" anchor="ctr"/>
          <a:lstStyle>
            <a:lvl1pPr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1pPr>
            <a:lvl2pPr marL="742950" indent="-28575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2pPr>
            <a:lvl3pPr marL="11430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3pPr>
            <a:lvl4pPr marL="16002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4pPr>
            <a:lvl5pPr marL="20574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5pPr>
            <a:lvl6pPr marL="25146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6pPr>
            <a:lvl7pPr marL="29718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7pPr>
            <a:lvl8pPr marL="34290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8pPr>
            <a:lvl9pPr marL="38862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9pPr>
          </a:lstStyle>
          <a:p>
            <a:pPr eaLnBrk="1">
              <a:defRPr/>
            </a:pPr>
            <a:r>
              <a:rPr lang="ru-RU" altLang="ru-RU" sz="9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200</a:t>
            </a:r>
          </a:p>
          <a:p>
            <a:pPr eaLnBrk="1">
              <a:defRPr/>
            </a:pPr>
            <a:r>
              <a:rPr lang="ru-RU" altLang="ru-RU" sz="3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рабочих дней</a:t>
            </a:r>
            <a:endParaRPr lang="ru-RU" altLang="ru-RU" sz="3600" b="1" dirty="0">
              <a:solidFill>
                <a:srgbClr val="265A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Suisse Int'l Bold" panose="020B0804000000000000" pitchFamily="34" charset="-78"/>
              <a:sym typeface="Arial" panose="020B0604020202020204" pitchFamily="34" charset="0"/>
            </a:endParaRPr>
          </a:p>
        </p:txBody>
      </p:sp>
      <p:sp>
        <p:nvSpPr>
          <p:cNvPr id="18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236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" descr="ÐÐ°ÑÑÐ¸Ð½ÐºÐ¸ Ð¿Ð¾ Ð·Ð°Ð¿ÑÐ¾ÑÑ ÐÐ Â«ÐÐÐÐ-Ð¡Â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70" y="372362"/>
            <a:ext cx="1644073" cy="164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ÐÐ°ÑÑÐ¸Ð½ÐºÐ¸ Ð¿Ð¾ Ð·Ð°Ð¿ÑÐ¾ÑÑ Ð­ÐºÑÐ¿ÐµÑÑ â ÑÑÐ¾ ÑÐµÐ»Ð¾Ð²ÐµÐº, ÐºÐ¾ÑÐ¾ÑÑÐ¹ ÑÐ¾Ð²ÐµÑÑÐ¸Ð» Ð²ÑÐµ Ð²Ð¾Ð·Ð¼Ð¾Ð¶Ð½ÑÐµ Ð¾ÑÐ¸Ð±ÐºÐ¸ Ð² Ð¾ÑÐµÐ½Ñ ÑÐ·ÐºÐ¾Ð¹ ÑÐ¿ÐµÑÐ¸Ð°Ð»ÑÐ½Ð¾ÑÑÐ¸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43" b="6282"/>
          <a:stretch/>
        </p:blipFill>
        <p:spPr bwMode="auto">
          <a:xfrm>
            <a:off x="0" y="0"/>
            <a:ext cx="73432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343218" y="0"/>
            <a:ext cx="4848783" cy="6858000"/>
          </a:xfrm>
          <a:prstGeom prst="rect">
            <a:avLst/>
          </a:prstGeom>
          <a:solidFill>
            <a:srgbClr val="265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710209" y="2519806"/>
            <a:ext cx="4167465" cy="1818388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4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4000" b="1" dirty="0" smtClean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Рекомендации </a:t>
            </a:r>
            <a:r>
              <a:rPr lang="ru-RU" altLang="ru-RU" sz="4000" b="1" dirty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при внедрении 1С</a:t>
            </a:r>
            <a:r>
              <a:rPr lang="en-US" altLang="ru-RU" sz="4000" b="1" dirty="0" smtClean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:ERP </a:t>
            </a:r>
            <a:r>
              <a:rPr lang="en-US" altLang="ru-RU" sz="4000" b="1" dirty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2</a:t>
            </a:r>
            <a:endParaRPr lang="ru-RU" altLang="ru-RU" sz="4000" b="1" dirty="0">
              <a:solidFill>
                <a:schemeClr val="bg1"/>
              </a:solidFill>
              <a:latin typeface="+mj-lt"/>
              <a:ea typeface="+mj-ea"/>
              <a:cs typeface="Suisse Int'l Bold" panose="020B0804000000000000" pitchFamily="34" charset="-78"/>
            </a:endParaRPr>
          </a:p>
        </p:txBody>
      </p:sp>
      <p:sp>
        <p:nvSpPr>
          <p:cNvPr id="7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43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996" y="1249206"/>
            <a:ext cx="1124297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altLang="ru-RU" sz="2800" dirty="0" smtClean="0"/>
              <a:t>Планируйте </a:t>
            </a:r>
            <a:r>
              <a:rPr lang="ru-RU" altLang="ru-RU" sz="2800" dirty="0"/>
              <a:t>проект заранее. Готовьтесь длительному проекту </a:t>
            </a:r>
            <a:r>
              <a:rPr lang="en-US" altLang="ru-RU" sz="2800" dirty="0"/>
              <a:t>&gt; 6 </a:t>
            </a:r>
            <a:r>
              <a:rPr lang="ru-RU" altLang="ru-RU" sz="2800" dirty="0"/>
              <a:t>месяцев. Разбейте проект на этапы с указанием сроков реализации</a:t>
            </a:r>
            <a:r>
              <a:rPr lang="ru-RU" altLang="ru-RU" sz="2800" dirty="0" smtClean="0"/>
              <a:t>.</a:t>
            </a:r>
          </a:p>
          <a:p>
            <a:pPr marL="514350" indent="-514350">
              <a:buAutoNum type="arabicPeriod"/>
            </a:pPr>
            <a:endParaRPr lang="ru-RU" altLang="ru-RU" sz="2800" dirty="0"/>
          </a:p>
          <a:p>
            <a:pPr marL="514350" indent="-514350">
              <a:buAutoNum type="arabicPeriod"/>
            </a:pPr>
            <a:r>
              <a:rPr lang="ru-RU" altLang="ru-RU" sz="2800" dirty="0"/>
              <a:t>Изучите документацию и практики применения 1С</a:t>
            </a:r>
            <a:r>
              <a:rPr lang="en-US" altLang="ru-RU" sz="2800" dirty="0" smtClean="0"/>
              <a:t>:ERP</a:t>
            </a:r>
            <a:r>
              <a:rPr lang="en-US" altLang="ru-RU" sz="2800" dirty="0"/>
              <a:t>. </a:t>
            </a:r>
            <a:r>
              <a:rPr lang="ru-RU" altLang="ru-RU" sz="2800" dirty="0"/>
              <a:t>Хотя бы пройдите обучение типовому функционалу, чтобы состыковать понятийный аппарат</a:t>
            </a:r>
            <a:r>
              <a:rPr lang="ru-RU" altLang="ru-RU" sz="2800" dirty="0" smtClean="0"/>
              <a:t>.</a:t>
            </a:r>
          </a:p>
          <a:p>
            <a:pPr marL="514350" indent="-514350">
              <a:buAutoNum type="arabicPeriod"/>
            </a:pPr>
            <a:endParaRPr lang="ru-RU" altLang="ru-RU" sz="2800" dirty="0"/>
          </a:p>
          <a:p>
            <a:pPr marL="514350" indent="-514350">
              <a:buAutoNum type="arabicPeriod"/>
            </a:pPr>
            <a:r>
              <a:rPr lang="ru-RU" altLang="ru-RU" sz="2800" dirty="0"/>
              <a:t>Откажитесь от переноса неэффективного исторического функционала и бизнес-процессов. Не превращайте </a:t>
            </a:r>
            <a:r>
              <a:rPr lang="en-US" altLang="ru-RU" sz="2800" dirty="0"/>
              <a:t>ERP </a:t>
            </a:r>
            <a:r>
              <a:rPr lang="ru-RU" altLang="ru-RU" sz="2800" dirty="0"/>
              <a:t>в «старое решение» на новый лад</a:t>
            </a:r>
            <a:r>
              <a:rPr lang="en-US" altLang="ru-RU" sz="2800" dirty="0"/>
              <a:t>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Рекомендации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9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806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996" y="1477806"/>
            <a:ext cx="1124297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ru-RU" altLang="ru-RU" sz="2800" dirty="0" smtClean="0"/>
              <a:t>Обязательно </a:t>
            </a:r>
            <a:r>
              <a:rPr lang="ru-RU" altLang="ru-RU" sz="2800" dirty="0"/>
              <a:t>проведите моделирование ваших бизнес процессов в 1С</a:t>
            </a:r>
            <a:r>
              <a:rPr lang="en-US" altLang="ru-RU" sz="2800" dirty="0" smtClean="0"/>
              <a:t>:ERP</a:t>
            </a:r>
            <a:r>
              <a:rPr lang="en-US" altLang="ru-RU" sz="2800" dirty="0"/>
              <a:t>. </a:t>
            </a:r>
            <a:r>
              <a:rPr lang="ru-RU" altLang="ru-RU" sz="2800" dirty="0"/>
              <a:t>Желательно на введенных, а не перенесенных данных. Важно заставить пользователей работать в системе как можно раньше</a:t>
            </a:r>
            <a:r>
              <a:rPr lang="ru-RU" altLang="ru-RU" sz="2800" dirty="0" smtClean="0"/>
              <a:t>.</a:t>
            </a:r>
          </a:p>
          <a:p>
            <a:pPr marL="514350" indent="-514350">
              <a:buFont typeface="+mj-lt"/>
              <a:buAutoNum type="arabicPeriod" startAt="3"/>
            </a:pPr>
            <a:endParaRPr lang="ru-RU" altLang="ru-RU" sz="2800" dirty="0"/>
          </a:p>
          <a:p>
            <a:pPr marL="514350" indent="-514350">
              <a:buAutoNum type="arabicPeriod" startAt="3"/>
            </a:pPr>
            <a:r>
              <a:rPr lang="ru-RU" altLang="ru-RU" sz="2800" dirty="0"/>
              <a:t>Выполните нормализацию и централизацию ввода НСИ. Это очень важно</a:t>
            </a:r>
            <a:r>
              <a:rPr lang="ru-RU" altLang="ru-RU" sz="2800" dirty="0" smtClean="0"/>
              <a:t>!</a:t>
            </a:r>
          </a:p>
          <a:p>
            <a:pPr marL="514350" indent="-514350">
              <a:buAutoNum type="arabicPeriod" startAt="3"/>
            </a:pPr>
            <a:endParaRPr lang="ru-RU" altLang="ru-RU" sz="2800" dirty="0"/>
          </a:p>
          <a:p>
            <a:pPr marL="514350" indent="-514350">
              <a:buAutoNum type="arabicPeriod" startAt="3"/>
            </a:pPr>
            <a:r>
              <a:rPr lang="ru-RU" altLang="ru-RU" sz="2800" dirty="0"/>
              <a:t>Не старайтесь внедрить все и сразу. Поэтапный переход гораздо легче, менее рискован.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Рекомендации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9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85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996" y="1687356"/>
            <a:ext cx="1124297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ru-RU" altLang="ru-RU" sz="2800" dirty="0" smtClean="0"/>
              <a:t>Люди </a:t>
            </a:r>
            <a:r>
              <a:rPr lang="ru-RU" altLang="ru-RU" sz="2800" dirty="0"/>
              <a:t>в любом случае будут сопротивляться – вовлечь всех невозможно, какие бы инструменты для этого не использовались. </a:t>
            </a:r>
            <a:endParaRPr lang="ru-RU" altLang="ru-RU" sz="2800" dirty="0" smtClean="0"/>
          </a:p>
          <a:p>
            <a:pPr marL="514350" indent="-514350">
              <a:buFont typeface="+mj-lt"/>
              <a:buAutoNum type="arabicPeriod" startAt="6"/>
            </a:pPr>
            <a:endParaRPr lang="ru-RU" altLang="ru-RU" sz="2800" dirty="0"/>
          </a:p>
          <a:p>
            <a:pPr marL="514350" indent="-514350">
              <a:buFont typeface="+mj-lt"/>
              <a:buAutoNum type="arabicPeriod" startAt="6"/>
            </a:pPr>
            <a:r>
              <a:rPr lang="ru-RU" altLang="ru-RU" sz="2800" dirty="0"/>
              <a:t>Для реализации проекта вам потребуется поддержка и железная воля собственника, а также приказы по предприятию</a:t>
            </a:r>
            <a:r>
              <a:rPr lang="ru-RU" altLang="ru-RU" sz="2800" dirty="0" smtClean="0"/>
              <a:t>.</a:t>
            </a:r>
          </a:p>
          <a:p>
            <a:pPr marL="514350" indent="-514350">
              <a:buFont typeface="+mj-lt"/>
              <a:buAutoNum type="arabicPeriod" startAt="6"/>
            </a:pPr>
            <a:endParaRPr lang="ru-RU" altLang="ru-RU" sz="2800" dirty="0"/>
          </a:p>
          <a:p>
            <a:pPr marL="514350" indent="-514350">
              <a:buFont typeface="+mj-lt"/>
              <a:buAutoNum type="arabicPeriod" startAt="6"/>
            </a:pPr>
            <a:r>
              <a:rPr lang="ru-RU" altLang="ru-RU" sz="2800" dirty="0"/>
              <a:t>Предусмотрите мотивацию для участников проекта.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Рекомендации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9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010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996" y="1582581"/>
            <a:ext cx="1124297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dirty="0" smtClean="0"/>
              <a:t>9.  Предусматривайте </a:t>
            </a:r>
            <a:r>
              <a:rPr lang="ru-RU" altLang="ru-RU" sz="2800" dirty="0"/>
              <a:t>удобные рабочие места для пользователей, при этом не перерабатывая типовые документы.</a:t>
            </a:r>
          </a:p>
          <a:p>
            <a:pPr marL="514350" indent="-514350">
              <a:buFont typeface="+mj-lt"/>
              <a:buAutoNum type="arabicPeriod" startAt="6"/>
            </a:pPr>
            <a:endParaRPr lang="ru-RU" alt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Рекомендации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52700"/>
            <a:ext cx="12115112" cy="2936997"/>
          </a:xfrm>
          <a:prstGeom prst="rect">
            <a:avLst/>
          </a:prstGeom>
        </p:spPr>
      </p:pic>
      <p:sp>
        <p:nvSpPr>
          <p:cNvPr id="13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414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Рекомендации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2" y="1246194"/>
            <a:ext cx="12177008" cy="26209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03" y="3937334"/>
            <a:ext cx="12123797" cy="268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64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" descr="ÐÐ°ÑÑÐ¸Ð½ÐºÐ¸ Ð¿Ð¾ Ð·Ð°Ð¿ÑÐ¾ÑÑ ÐÐ Â«ÐÐÐÐ-Ð¡Â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70" y="372362"/>
            <a:ext cx="1644073" cy="164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2727" y="0"/>
            <a:ext cx="8959273" cy="6858000"/>
          </a:xfrm>
          <a:prstGeom prst="rect">
            <a:avLst/>
          </a:prstGeom>
          <a:solidFill>
            <a:srgbClr val="265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688823" y="879806"/>
            <a:ext cx="7494630" cy="629183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4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3200" b="1" dirty="0" smtClean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Спасибо за внимание!</a:t>
            </a:r>
            <a:endParaRPr lang="ru-RU" altLang="ru-RU" sz="3200" b="1" dirty="0">
              <a:solidFill>
                <a:schemeClr val="bg1"/>
              </a:solidFill>
              <a:latin typeface="+mj-lt"/>
              <a:ea typeface="+mj-ea"/>
              <a:cs typeface="Suisse Int'l Bold" panose="020B0804000000000000" pitchFamily="34" charset="-7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9233" y="3443140"/>
            <a:ext cx="473967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/>
            <a:r>
              <a:rPr lang="ru-RU" altLang="ru-RU" sz="2400" b="1" dirty="0">
                <a:solidFill>
                  <a:schemeClr val="bg1"/>
                </a:solidFill>
                <a:latin typeface="Arial" panose="020B0604020202020204" pitchFamily="34" charset="0"/>
              </a:rPr>
              <a:t>Роман Рязанцев</a:t>
            </a:r>
          </a:p>
          <a:p>
            <a:pPr eaLnBrk="1"/>
            <a:r>
              <a:rPr lang="ru-RU" altLang="ru-RU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Руководитель службы информационных технологий и связи</a:t>
            </a:r>
          </a:p>
          <a:p>
            <a:pPr eaLnBrk="1"/>
            <a:r>
              <a:rPr lang="ru-RU" altLang="ru-RU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АО ВЗПП-С, </a:t>
            </a:r>
            <a:r>
              <a:rPr lang="ru-RU" altLang="ru-RU" b="1" dirty="0">
                <a:solidFill>
                  <a:schemeClr val="bg1"/>
                </a:solidFill>
                <a:latin typeface="Arial" panose="020B0604020202020204" pitchFamily="34" charset="0"/>
              </a:rPr>
              <a:t>Воронеж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3" r="5303"/>
          <a:stretch/>
        </p:blipFill>
        <p:spPr>
          <a:xfrm>
            <a:off x="9246132" y="2890114"/>
            <a:ext cx="2158648" cy="215864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43173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О Компании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pic>
        <p:nvPicPr>
          <p:cNvPr id="5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829" y="1863245"/>
            <a:ext cx="3012593" cy="2948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748" y="1863246"/>
            <a:ext cx="3261948" cy="2948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022" y="1863246"/>
            <a:ext cx="2922511" cy="297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120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995" y="1113710"/>
            <a:ext cx="11264681" cy="487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/>
              <a:t>Для </a:t>
            </a:r>
            <a:r>
              <a:rPr lang="ru-RU" b="1" dirty="0"/>
              <a:t>ведения оперативного учета на предприятии использовалась целая связка информационных систем для каждой группы бизнес процессов в отдельности</a:t>
            </a:r>
            <a:r>
              <a:rPr lang="ru-RU" b="1" dirty="0" smtClean="0"/>
              <a:t>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b="1" dirty="0"/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b="1" dirty="0"/>
              <a:t>Анализ данных и прогнозирование, управление денежными средствами (казначейство), финансовое планирование</a:t>
            </a:r>
            <a:r>
              <a:rPr lang="ru-RU" dirty="0">
                <a:solidFill>
                  <a:srgbClr val="E50071"/>
                </a:solidFill>
              </a:rPr>
              <a:t> </a:t>
            </a:r>
            <a:r>
              <a:rPr lang="ru-RU" dirty="0">
                <a:solidFill>
                  <a:srgbClr val="265A9A"/>
                </a:solidFill>
              </a:rPr>
              <a:t>– специализированные формы </a:t>
            </a:r>
            <a:r>
              <a:rPr lang="en-US" dirty="0">
                <a:solidFill>
                  <a:srgbClr val="265A9A"/>
                </a:solidFill>
              </a:rPr>
              <a:t>EXCEL</a:t>
            </a:r>
            <a:r>
              <a:rPr lang="ru-RU" dirty="0">
                <a:solidFill>
                  <a:srgbClr val="265A9A"/>
                </a:solidFill>
              </a:rPr>
              <a:t>, частично </a:t>
            </a:r>
            <a:r>
              <a:rPr lang="ru-RU" dirty="0" smtClean="0">
                <a:solidFill>
                  <a:srgbClr val="265A9A"/>
                </a:solidFill>
              </a:rPr>
              <a:t>1С:Предприятие </a:t>
            </a:r>
            <a:r>
              <a:rPr lang="ru-RU" dirty="0">
                <a:solidFill>
                  <a:srgbClr val="265A9A"/>
                </a:solidFill>
              </a:rPr>
              <a:t>7.7. </a:t>
            </a:r>
            <a:r>
              <a:rPr lang="ru-RU" dirty="0" smtClean="0">
                <a:solidFill>
                  <a:srgbClr val="265A9A"/>
                </a:solidFill>
              </a:rPr>
              <a:t>Бухгалтерия</a:t>
            </a:r>
            <a:endParaRPr lang="ru-RU" dirty="0">
              <a:solidFill>
                <a:srgbClr val="265A9A"/>
              </a:solidFill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b="1" dirty="0"/>
              <a:t>Продажи (сбыт), сервис, маркетинг</a:t>
            </a:r>
            <a:r>
              <a:rPr lang="ru-RU" dirty="0">
                <a:solidFill>
                  <a:srgbClr val="E50071"/>
                </a:solidFill>
              </a:rPr>
              <a:t> </a:t>
            </a:r>
            <a:r>
              <a:rPr lang="ru-RU" dirty="0">
                <a:solidFill>
                  <a:srgbClr val="265A9A"/>
                </a:solidFill>
              </a:rPr>
              <a:t>– разработка сотрудников предприятия на базе </a:t>
            </a:r>
            <a:r>
              <a:rPr lang="ru-RU" dirty="0" smtClean="0">
                <a:solidFill>
                  <a:srgbClr val="265A9A"/>
                </a:solidFill>
              </a:rPr>
              <a:t>1С:Предприятия </a:t>
            </a:r>
            <a:r>
              <a:rPr lang="ru-RU" dirty="0">
                <a:solidFill>
                  <a:srgbClr val="265A9A"/>
                </a:solidFill>
              </a:rPr>
              <a:t>7.7. </a:t>
            </a:r>
            <a:r>
              <a:rPr lang="ru-RU" dirty="0" smtClean="0">
                <a:solidFill>
                  <a:srgbClr val="265A9A"/>
                </a:solidFill>
              </a:rPr>
              <a:t>Бухгалтерия</a:t>
            </a:r>
            <a:endParaRPr lang="ru-RU" dirty="0">
              <a:solidFill>
                <a:srgbClr val="265A9A"/>
              </a:solidFill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b="1" dirty="0"/>
              <a:t>Закупки (снабжение) и управление отношениями с поставщиками</a:t>
            </a:r>
            <a:r>
              <a:rPr lang="ru-RU" dirty="0">
                <a:solidFill>
                  <a:srgbClr val="E50071"/>
                </a:solidFill>
              </a:rPr>
              <a:t> </a:t>
            </a:r>
            <a:r>
              <a:rPr lang="ru-RU" dirty="0">
                <a:solidFill>
                  <a:srgbClr val="265A9A"/>
                </a:solidFill>
              </a:rPr>
              <a:t>– специализированные формы </a:t>
            </a:r>
            <a:r>
              <a:rPr lang="ru-RU" dirty="0" smtClean="0">
                <a:solidFill>
                  <a:srgbClr val="265A9A"/>
                </a:solidFill>
              </a:rPr>
              <a:t>EXCEL</a:t>
            </a:r>
            <a:endParaRPr lang="ru-RU" dirty="0">
              <a:solidFill>
                <a:srgbClr val="265A9A"/>
              </a:solidFill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b="1" dirty="0"/>
              <a:t>Склад и логистика</a:t>
            </a:r>
            <a:r>
              <a:rPr lang="ru-RU" dirty="0">
                <a:solidFill>
                  <a:srgbClr val="E50071"/>
                </a:solidFill>
              </a:rPr>
              <a:t> </a:t>
            </a:r>
            <a:r>
              <a:rPr lang="ru-RU" dirty="0">
                <a:solidFill>
                  <a:srgbClr val="265A9A"/>
                </a:solidFill>
              </a:rPr>
              <a:t>– </a:t>
            </a:r>
            <a:r>
              <a:rPr lang="en-US" dirty="0">
                <a:solidFill>
                  <a:srgbClr val="265A9A"/>
                </a:solidFill>
              </a:rPr>
              <a:t>EXCEL</a:t>
            </a:r>
            <a:r>
              <a:rPr lang="ru-RU" dirty="0">
                <a:solidFill>
                  <a:srgbClr val="265A9A"/>
                </a:solidFill>
              </a:rPr>
              <a:t>, складские материальные карты с классификаторами, другие бумажные носители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b="1" dirty="0"/>
              <a:t>Оперативный учет на производстве</a:t>
            </a:r>
            <a:r>
              <a:rPr lang="ru-RU" dirty="0">
                <a:solidFill>
                  <a:srgbClr val="E50071"/>
                </a:solidFill>
              </a:rPr>
              <a:t> </a:t>
            </a:r>
            <a:r>
              <a:rPr lang="ru-RU" dirty="0">
                <a:solidFill>
                  <a:srgbClr val="265A9A"/>
                </a:solidFill>
              </a:rPr>
              <a:t>– самостоятельная разработка сотрудников предприятия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b="1" dirty="0"/>
              <a:t>Электронный документооборот, согласование, контроль исполнительской дисциплины</a:t>
            </a:r>
            <a:r>
              <a:rPr lang="ru-RU" dirty="0">
                <a:solidFill>
                  <a:srgbClr val="E50071"/>
                </a:solidFill>
              </a:rPr>
              <a:t> </a:t>
            </a:r>
            <a:r>
              <a:rPr lang="ru-RU" dirty="0">
                <a:solidFill>
                  <a:srgbClr val="265A9A"/>
                </a:solidFill>
              </a:rPr>
              <a:t>– </a:t>
            </a:r>
            <a:r>
              <a:rPr lang="en-US" dirty="0">
                <a:solidFill>
                  <a:srgbClr val="265A9A"/>
                </a:solidFill>
              </a:rPr>
              <a:t>MS EXCEL</a:t>
            </a:r>
            <a:r>
              <a:rPr lang="ru-RU" dirty="0">
                <a:solidFill>
                  <a:srgbClr val="265A9A"/>
                </a:solidFill>
              </a:rPr>
              <a:t>, бумажные носители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Предпосылки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9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028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973" y="1619739"/>
            <a:ext cx="3996488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/>
              <a:t>1С</a:t>
            </a:r>
            <a:r>
              <a:rPr lang="en-US" sz="2800" b="1" dirty="0" smtClean="0"/>
              <a:t>:</a:t>
            </a:r>
            <a:r>
              <a:rPr lang="ru-RU" sz="2800" b="1" dirty="0" smtClean="0"/>
              <a:t>Управление </a:t>
            </a:r>
            <a:r>
              <a:rPr lang="ru-RU" sz="2800" b="1" dirty="0" smtClean="0"/>
              <a:t>предприятием </a:t>
            </a:r>
            <a:r>
              <a:rPr lang="en-US" sz="2800" b="1" dirty="0" smtClean="0"/>
              <a:t>ERP 2 </a:t>
            </a:r>
            <a:endParaRPr lang="ru-RU" sz="28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8921851" y="1539256"/>
            <a:ext cx="29499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Успешный проект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Наш выбор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7715" y="1631590"/>
            <a:ext cx="79969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/>
              <a:t>+</a:t>
            </a:r>
            <a:endParaRPr lang="ru-RU" sz="6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950" y="1289554"/>
            <a:ext cx="3771821" cy="174374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099933" y="1653592"/>
            <a:ext cx="79969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/>
              <a:t>=</a:t>
            </a:r>
            <a:endParaRPr lang="ru-RU" sz="6000" dirty="0"/>
          </a:p>
        </p:txBody>
      </p:sp>
      <p:pic>
        <p:nvPicPr>
          <p:cNvPr id="3078" name="Picture 6" descr="1Ð¡:ER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639" y="2943177"/>
            <a:ext cx="8659241" cy="273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79989" y="6154746"/>
            <a:ext cx="155946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АО «ВЗПП-С»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0" y="6322436"/>
            <a:ext cx="5384800" cy="1587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104107" y="6324023"/>
            <a:ext cx="3993382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152400" dir="5400000" sx="146000" sy="146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558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85816" y="0"/>
            <a:ext cx="8906184" cy="6858000"/>
          </a:xfrm>
          <a:prstGeom prst="rect">
            <a:avLst/>
          </a:prstGeom>
          <a:solidFill>
            <a:srgbClr val="265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040159" y="1097281"/>
            <a:ext cx="7397497" cy="2350007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4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3200" b="1" dirty="0" smtClean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Проект по автоматизации делопроизводства и контроля за исполнительской дисциплиной на </a:t>
            </a:r>
            <a:r>
              <a:rPr lang="ru-RU" altLang="ru-RU" sz="3200" b="1" dirty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базе 1С: Документооборот КОРП 8</a:t>
            </a:r>
          </a:p>
        </p:txBody>
      </p:sp>
      <p:pic>
        <p:nvPicPr>
          <p:cNvPr id="61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088" y="3654933"/>
            <a:ext cx="5041247" cy="2711958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ÐÐ°ÑÑÐ¸Ð½ÐºÐ¸ Ð¿Ð¾ Ð·Ð°Ð¿ÑÐ¾ÑÑ ÐÐ Â«ÐÐÐÐ-Ð¡Â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70" y="372362"/>
            <a:ext cx="1644073" cy="164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746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ÐÐ°ÑÑÐ¸Ð½ÐºÐ¸ Ð¿Ð¾ Ð·Ð°Ð¿ÑÐ¾ÑÑ chec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260" r="90"/>
          <a:stretch/>
        </p:blipFill>
        <p:spPr bwMode="auto">
          <a:xfrm>
            <a:off x="1" y="-7798"/>
            <a:ext cx="12191999" cy="6865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7996" y="1089295"/>
            <a:ext cx="5987084" cy="15696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Ноябрь 2014 </a:t>
            </a:r>
            <a:r>
              <a:rPr lang="ru-RU" sz="3200" b="1" dirty="0">
                <a:cs typeface="Times New Roman" panose="02020603050405020304" pitchFamily="18" charset="0"/>
              </a:rPr>
              <a:t>– </a:t>
            </a:r>
            <a:r>
              <a:rPr lang="ru-RU" sz="3200" b="1" dirty="0" smtClean="0">
                <a:cs typeface="Times New Roman" panose="02020603050405020304" pitchFamily="18" charset="0"/>
              </a:rPr>
              <a:t>Апрель </a:t>
            </a:r>
            <a:r>
              <a:rPr lang="ru-RU" sz="3200" b="1" dirty="0">
                <a:cs typeface="Times New Roman" panose="02020603050405020304" pitchFamily="18" charset="0"/>
              </a:rPr>
              <a:t>2015 </a:t>
            </a:r>
          </a:p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«Быстрый запуск» </a:t>
            </a:r>
          </a:p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1С</a:t>
            </a:r>
            <a:r>
              <a:rPr lang="en-US" sz="3200" b="1" dirty="0" smtClean="0">
                <a:cs typeface="Times New Roman" panose="02020603050405020304" pitchFamily="18" charset="0"/>
              </a:rPr>
              <a:t>:</a:t>
            </a:r>
            <a:r>
              <a:rPr lang="ru-RU" sz="3200" b="1" dirty="0" smtClean="0">
                <a:cs typeface="Times New Roman" panose="02020603050405020304" pitchFamily="18" charset="0"/>
              </a:rPr>
              <a:t>Документооборот</a:t>
            </a:r>
            <a:endParaRPr lang="ru-RU" sz="3200" b="1" dirty="0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67996" y="2989099"/>
            <a:ext cx="3265852" cy="500063"/>
          </a:xfrm>
        </p:spPr>
        <p:txBody>
          <a:bodyPr>
            <a:noAutofit/>
          </a:bodyPr>
          <a:lstStyle/>
          <a:p>
            <a:pPr lvl="1" algn="l">
              <a:defRPr/>
            </a:pPr>
            <a:r>
              <a:rPr lang="ru-RU" sz="3200" b="1" dirty="0">
                <a:solidFill>
                  <a:srgbClr val="265A9A"/>
                </a:solidFill>
                <a:latin typeface="+mj-lt"/>
              </a:rPr>
              <a:t>Что сделано?</a:t>
            </a:r>
          </a:p>
        </p:txBody>
      </p: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266579" y="3748250"/>
            <a:ext cx="10648183" cy="2892918"/>
          </a:xfrm>
        </p:spPr>
        <p:txBody>
          <a:bodyPr>
            <a:noAutofit/>
          </a:bodyPr>
          <a:lstStyle/>
          <a:p>
            <a:pPr marL="482600" lvl="2" indent="-342900">
              <a:buClr>
                <a:srgbClr val="265A9A"/>
              </a:buClr>
              <a:defRPr/>
            </a:pPr>
            <a:r>
              <a:rPr lang="ru-RU" sz="2400" dirty="0"/>
              <a:t>Подготовили реестр бизнес </a:t>
            </a:r>
            <a:r>
              <a:rPr lang="ru-RU" sz="2400" dirty="0" smtClean="0"/>
              <a:t>процессов, </a:t>
            </a:r>
            <a:r>
              <a:rPr lang="ru-RU" sz="2400" dirty="0"/>
              <a:t>выявили и закрепили ответственных пользователей за каждым из бизнес процессов</a:t>
            </a:r>
          </a:p>
          <a:p>
            <a:pPr marL="482600" lvl="2" indent="-342900">
              <a:buClr>
                <a:srgbClr val="265A9A"/>
              </a:buClr>
              <a:defRPr/>
            </a:pPr>
            <a:r>
              <a:rPr lang="ru-RU" sz="2400" dirty="0"/>
              <a:t>Подготовили календарно-ресурсный план-график проекта</a:t>
            </a:r>
          </a:p>
          <a:p>
            <a:pPr marL="482600" lvl="2" indent="-342900">
              <a:buClr>
                <a:srgbClr val="265A9A"/>
              </a:buClr>
              <a:defRPr/>
            </a:pPr>
            <a:r>
              <a:rPr lang="ru-RU" sz="2400" dirty="0"/>
              <a:t>Подготовили </a:t>
            </a:r>
            <a:r>
              <a:rPr lang="ru-RU" sz="2400" dirty="0" smtClean="0"/>
              <a:t>модель работы в системе по каждому бизнес процессу</a:t>
            </a:r>
          </a:p>
          <a:p>
            <a:pPr marL="482600" lvl="2" indent="-342900">
              <a:buClr>
                <a:srgbClr val="265A9A"/>
              </a:buClr>
              <a:defRPr/>
            </a:pPr>
            <a:r>
              <a:rPr lang="ru-RU" sz="2400" dirty="0" smtClean="0"/>
              <a:t>Провели обучение пользователей</a:t>
            </a:r>
          </a:p>
          <a:p>
            <a:pPr marL="482600" lvl="2" indent="-342900">
              <a:buClr>
                <a:srgbClr val="265A9A"/>
              </a:buClr>
              <a:defRPr/>
            </a:pPr>
            <a:r>
              <a:rPr lang="ru-RU" sz="2400" dirty="0" smtClean="0"/>
              <a:t>Запустили в промышленную эксплуатацию</a:t>
            </a:r>
            <a:endParaRPr lang="ru-RU" sz="2400" dirty="0"/>
          </a:p>
          <a:p>
            <a:pPr>
              <a:defRPr/>
            </a:pP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О проекте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10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7456199" y="867362"/>
            <a:ext cx="3882331" cy="2013526"/>
          </a:xfrm>
          <a:custGeom>
            <a:avLst/>
            <a:gdLst>
              <a:gd name="T0" fmla="*/ 3735388 w 21600"/>
              <a:gd name="T1" fmla="*/ 223837 h 21600"/>
              <a:gd name="T2" fmla="*/ 3735388 w 21600"/>
              <a:gd name="T3" fmla="*/ 223837 h 21600"/>
              <a:gd name="T4" fmla="*/ 3735388 w 21600"/>
              <a:gd name="T5" fmla="*/ 223837 h 21600"/>
              <a:gd name="T6" fmla="*/ 3735388 w 21600"/>
              <a:gd name="T7" fmla="*/ 22383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35712" tIns="35712" rIns="35712" bIns="35712" anchor="ctr"/>
          <a:lstStyle>
            <a:lvl1pPr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1pPr>
            <a:lvl2pPr marL="742950" indent="-28575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2pPr>
            <a:lvl3pPr marL="11430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3pPr>
            <a:lvl4pPr marL="16002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4pPr>
            <a:lvl5pPr marL="20574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5pPr>
            <a:lvl6pPr marL="25146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6pPr>
            <a:lvl7pPr marL="29718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7pPr>
            <a:lvl8pPr marL="34290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8pPr>
            <a:lvl9pPr marL="38862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9pPr>
          </a:lstStyle>
          <a:p>
            <a:pPr eaLnBrk="1">
              <a:defRPr/>
            </a:pPr>
            <a:r>
              <a:rPr lang="en-US" altLang="ru-RU" sz="9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8-35</a:t>
            </a:r>
            <a:r>
              <a:rPr lang="en-US" altLang="ru-RU" sz="3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 </a:t>
            </a:r>
            <a:r>
              <a:rPr lang="ru-RU" altLang="ru-RU" sz="3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рабочих дней</a:t>
            </a:r>
            <a:endParaRPr lang="ru-RU" altLang="ru-RU" sz="3600" b="1" dirty="0">
              <a:solidFill>
                <a:srgbClr val="265A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Suisse Int'l Bold" panose="020B0804000000000000" pitchFamily="34" charset="-78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66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ÐÐ°ÑÑÐ¸Ð½ÐºÐ¸ Ð¿Ð¾ Ð·Ð°Ð¿ÑÐ¾ÑÑ chec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260" r="90"/>
          <a:stretch/>
        </p:blipFill>
        <p:spPr bwMode="auto">
          <a:xfrm>
            <a:off x="1" y="-7798"/>
            <a:ext cx="12191999" cy="6865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7996" y="1089295"/>
            <a:ext cx="5987084" cy="15696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Ноябрь 2014 </a:t>
            </a:r>
            <a:r>
              <a:rPr lang="ru-RU" sz="3200" b="1" dirty="0">
                <a:cs typeface="Times New Roman" panose="02020603050405020304" pitchFamily="18" charset="0"/>
              </a:rPr>
              <a:t>– </a:t>
            </a:r>
            <a:r>
              <a:rPr lang="ru-RU" sz="3200" b="1" dirty="0" smtClean="0">
                <a:cs typeface="Times New Roman" panose="02020603050405020304" pitchFamily="18" charset="0"/>
              </a:rPr>
              <a:t>Апрель </a:t>
            </a:r>
            <a:r>
              <a:rPr lang="ru-RU" sz="3200" b="1" dirty="0">
                <a:cs typeface="Times New Roman" panose="02020603050405020304" pitchFamily="18" charset="0"/>
              </a:rPr>
              <a:t>2015 </a:t>
            </a:r>
          </a:p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«Быстрый запуск» </a:t>
            </a:r>
          </a:p>
          <a:p>
            <a:pPr>
              <a:defRPr/>
            </a:pPr>
            <a:r>
              <a:rPr lang="ru-RU" sz="3200" b="1" dirty="0" smtClean="0">
                <a:cs typeface="Times New Roman" panose="02020603050405020304" pitchFamily="18" charset="0"/>
              </a:rPr>
              <a:t>1С</a:t>
            </a:r>
            <a:r>
              <a:rPr lang="en-US" sz="3200" b="1" dirty="0" smtClean="0">
                <a:cs typeface="Times New Roman" panose="02020603050405020304" pitchFamily="18" charset="0"/>
              </a:rPr>
              <a:t>:</a:t>
            </a:r>
            <a:r>
              <a:rPr lang="ru-RU" sz="3200" b="1" dirty="0" smtClean="0">
                <a:cs typeface="Times New Roman" panose="02020603050405020304" pitchFamily="18" charset="0"/>
              </a:rPr>
              <a:t>Документооборот</a:t>
            </a:r>
            <a:endParaRPr lang="ru-RU" sz="3200" b="1" dirty="0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67996" y="2989099"/>
            <a:ext cx="3496207" cy="500063"/>
          </a:xfrm>
        </p:spPr>
        <p:txBody>
          <a:bodyPr>
            <a:noAutofit/>
          </a:bodyPr>
          <a:lstStyle/>
          <a:p>
            <a:pPr lvl="1" algn="l">
              <a:defRPr/>
            </a:pPr>
            <a:r>
              <a:rPr lang="ru-RU" sz="3200" b="1" dirty="0" smtClean="0">
                <a:solidFill>
                  <a:srgbClr val="265A9A"/>
                </a:solidFill>
                <a:latin typeface="+mj-lt"/>
              </a:rPr>
              <a:t>Результаты</a:t>
            </a:r>
            <a:endParaRPr lang="ru-RU" sz="3200" b="1" dirty="0">
              <a:solidFill>
                <a:srgbClr val="265A9A"/>
              </a:solidFill>
              <a:latin typeface="+mj-lt"/>
            </a:endParaRPr>
          </a:p>
        </p:txBody>
      </p: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336884" y="3748250"/>
            <a:ext cx="9963433" cy="2892918"/>
          </a:xfrm>
        </p:spPr>
        <p:txBody>
          <a:bodyPr>
            <a:normAutofit/>
          </a:bodyPr>
          <a:lstStyle/>
          <a:p>
            <a:pPr marL="303213" lvl="2" indent="-303213">
              <a:buClr>
                <a:srgbClr val="E50071"/>
              </a:buClr>
              <a:buNone/>
              <a:defRPr/>
            </a:pPr>
            <a:r>
              <a:rPr lang="ru-RU" sz="2400" dirty="0"/>
              <a:t>Были автоматизированы следующие бизнес процессы: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/>
              <a:t>Делопроизводство;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/>
              <a:t>Учет и хранение документов;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/>
              <a:t>Ведение номенклатуры дел;</a:t>
            </a:r>
          </a:p>
          <a:p>
            <a:pPr marL="342900" lvl="2" indent="-342900">
              <a:buClr>
                <a:srgbClr val="265A9A"/>
              </a:buClr>
              <a:buFont typeface="Wingdings" panose="05000000000000000000" pitchFamily="2" charset="2"/>
              <a:buChar char="ü"/>
              <a:defRPr/>
            </a:pPr>
            <a:r>
              <a:rPr lang="ru-RU" sz="2400" dirty="0"/>
              <a:t>Учет и контроль исполнения поручений;</a:t>
            </a:r>
          </a:p>
          <a:p>
            <a:pPr>
              <a:defRPr/>
            </a:pP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7996" y="251844"/>
            <a:ext cx="3465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00000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О проекте</a:t>
            </a:r>
            <a:endParaRPr lang="ru-RU" altLang="ru-RU" b="1" dirty="0">
              <a:solidFill>
                <a:srgbClr val="00000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10" name="Freeform 2"/>
          <p:cNvSpPr>
            <a:spLocks noChangeAspect="1"/>
          </p:cNvSpPr>
          <p:nvPr/>
        </p:nvSpPr>
        <p:spPr bwMode="auto">
          <a:xfrm>
            <a:off x="11181340" y="6000173"/>
            <a:ext cx="814387" cy="647700"/>
          </a:xfrm>
          <a:custGeom>
            <a:avLst/>
            <a:gdLst/>
            <a:ahLst/>
            <a:cxnLst>
              <a:cxn ang="0">
                <a:pos x="853" y="1970"/>
              </a:cxn>
              <a:cxn ang="0">
                <a:pos x="0" y="1121"/>
              </a:cxn>
              <a:cxn ang="0">
                <a:pos x="849" y="272"/>
              </a:cxn>
              <a:cxn ang="0">
                <a:pos x="1409" y="832"/>
              </a:cxn>
              <a:cxn ang="0">
                <a:pos x="1698" y="832"/>
              </a:cxn>
              <a:cxn ang="0">
                <a:pos x="866" y="0"/>
              </a:cxn>
              <a:cxn ang="0">
                <a:pos x="1732" y="0"/>
              </a:cxn>
              <a:cxn ang="0">
                <a:pos x="2835" y="1104"/>
              </a:cxn>
              <a:cxn ang="0">
                <a:pos x="1689" y="2251"/>
              </a:cxn>
              <a:cxn ang="0">
                <a:pos x="1685" y="2257"/>
              </a:cxn>
              <a:cxn ang="0">
                <a:pos x="836" y="2260"/>
              </a:cxn>
              <a:cxn ang="0">
                <a:pos x="1655" y="1441"/>
              </a:cxn>
              <a:cxn ang="0">
                <a:pos x="1381" y="1441"/>
              </a:cxn>
              <a:cxn ang="0">
                <a:pos x="853" y="1970"/>
              </a:cxn>
            </a:cxnLst>
            <a:rect l="0" t="0" r="r" b="b"/>
            <a:pathLst>
              <a:path w="2835" h="2260">
                <a:moveTo>
                  <a:pt x="853" y="1970"/>
                </a:moveTo>
                <a:lnTo>
                  <a:pt x="0" y="1121"/>
                </a:lnTo>
                <a:lnTo>
                  <a:pt x="849" y="272"/>
                </a:lnTo>
                <a:lnTo>
                  <a:pt x="1409" y="832"/>
                </a:lnTo>
                <a:lnTo>
                  <a:pt x="1698" y="832"/>
                </a:lnTo>
                <a:lnTo>
                  <a:pt x="866" y="0"/>
                </a:lnTo>
                <a:lnTo>
                  <a:pt x="1732" y="0"/>
                </a:lnTo>
                <a:lnTo>
                  <a:pt x="2835" y="1104"/>
                </a:lnTo>
                <a:lnTo>
                  <a:pt x="1689" y="2251"/>
                </a:lnTo>
                <a:lnTo>
                  <a:pt x="1685" y="2257"/>
                </a:lnTo>
                <a:lnTo>
                  <a:pt x="836" y="2260"/>
                </a:lnTo>
                <a:lnTo>
                  <a:pt x="1655" y="1441"/>
                </a:lnTo>
                <a:lnTo>
                  <a:pt x="1381" y="1441"/>
                </a:lnTo>
                <a:lnTo>
                  <a:pt x="853" y="197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1" name="AutoShape 4"/>
          <p:cNvSpPr>
            <a:spLocks/>
          </p:cNvSpPr>
          <p:nvPr/>
        </p:nvSpPr>
        <p:spPr bwMode="auto">
          <a:xfrm>
            <a:off x="7456199" y="867362"/>
            <a:ext cx="3882331" cy="2013526"/>
          </a:xfrm>
          <a:custGeom>
            <a:avLst/>
            <a:gdLst>
              <a:gd name="T0" fmla="*/ 3735388 w 21600"/>
              <a:gd name="T1" fmla="*/ 223837 h 21600"/>
              <a:gd name="T2" fmla="*/ 3735388 w 21600"/>
              <a:gd name="T3" fmla="*/ 223837 h 21600"/>
              <a:gd name="T4" fmla="*/ 3735388 w 21600"/>
              <a:gd name="T5" fmla="*/ 223837 h 21600"/>
              <a:gd name="T6" fmla="*/ 3735388 w 21600"/>
              <a:gd name="T7" fmla="*/ 22383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35712" tIns="35712" rIns="35712" bIns="35712" anchor="ctr"/>
          <a:lstStyle>
            <a:lvl1pPr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1pPr>
            <a:lvl2pPr marL="742950" indent="-28575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2pPr>
            <a:lvl3pPr marL="11430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3pPr>
            <a:lvl4pPr marL="16002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4pPr>
            <a:lvl5pPr marL="2057400" indent="-228600"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5pPr>
            <a:lvl6pPr marL="25146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6pPr>
            <a:lvl7pPr marL="29718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7pPr>
            <a:lvl8pPr marL="34290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8pPr>
            <a:lvl9pPr marL="3886200" indent="-228600" defTabSz="582613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A39F60"/>
                </a:solidFill>
                <a:latin typeface="Gill Sans Light" charset="0"/>
                <a:cs typeface="Arial" panose="020B0604020202020204" pitchFamily="34" charset="0"/>
                <a:sym typeface="Gill Sans Light" charset="0"/>
              </a:defRPr>
            </a:lvl9pPr>
          </a:lstStyle>
          <a:p>
            <a:pPr eaLnBrk="1">
              <a:defRPr/>
            </a:pPr>
            <a:r>
              <a:rPr lang="en-US" altLang="ru-RU" sz="9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8-35</a:t>
            </a:r>
            <a:r>
              <a:rPr lang="en-US" altLang="ru-RU" sz="3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 </a:t>
            </a:r>
            <a:r>
              <a:rPr lang="ru-RU" altLang="ru-RU" sz="3600" b="1" dirty="0" smtClean="0">
                <a:solidFill>
                  <a:srgbClr val="265A9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Suisse Int'l Bold" panose="020B0804000000000000" pitchFamily="34" charset="-78"/>
                <a:sym typeface="Arial" panose="020B0604020202020204" pitchFamily="34" charset="0"/>
              </a:rPr>
              <a:t>рабочих дней</a:t>
            </a:r>
            <a:endParaRPr lang="ru-RU" altLang="ru-RU" sz="3600" b="1" dirty="0">
              <a:solidFill>
                <a:srgbClr val="265A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Suisse Int'l Bold" panose="020B0804000000000000" pitchFamily="34" charset="-78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4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85816" y="0"/>
            <a:ext cx="8906184" cy="6858000"/>
          </a:xfrm>
          <a:prstGeom prst="rect">
            <a:avLst/>
          </a:prstGeom>
          <a:solidFill>
            <a:srgbClr val="265A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040159" y="1097281"/>
            <a:ext cx="7408129" cy="2350007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4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800" b="1" dirty="0" smtClean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Проект </a:t>
            </a:r>
            <a:r>
              <a:rPr lang="ru-RU" altLang="ru-RU" sz="2800" b="1" dirty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по внедрению единой системы оперативного учета на базе </a:t>
            </a:r>
            <a:r>
              <a:rPr lang="ru-RU" altLang="ru-RU" sz="2800" b="1" dirty="0" smtClean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1С:ERP </a:t>
            </a:r>
            <a:r>
              <a:rPr lang="ru-RU" altLang="ru-RU" sz="2800" b="1" dirty="0">
                <a:solidFill>
                  <a:schemeClr val="bg1"/>
                </a:solidFill>
                <a:latin typeface="+mj-lt"/>
                <a:ea typeface="+mj-ea"/>
                <a:cs typeface="Suisse Int'l Bold" panose="020B0804000000000000" pitchFamily="34" charset="-78"/>
              </a:rPr>
              <a:t>2 на предприятии АО «Воронежский завод полупроводниковых приборов – сборка»</a:t>
            </a:r>
          </a:p>
          <a:p>
            <a:pPr algn="l"/>
            <a:endParaRPr lang="ru-RU" altLang="ru-RU" sz="2800" b="1" dirty="0">
              <a:solidFill>
                <a:schemeClr val="bg1"/>
              </a:solidFill>
              <a:latin typeface="+mj-lt"/>
              <a:ea typeface="+mj-ea"/>
              <a:cs typeface="Suisse Int'l Bold" panose="020B0804000000000000" pitchFamily="34" charset="-78"/>
            </a:endParaRPr>
          </a:p>
        </p:txBody>
      </p:sp>
      <p:pic>
        <p:nvPicPr>
          <p:cNvPr id="6" name="Picture 16" descr="ÐÐ°ÑÑÐ¸Ð½ÐºÐ¸ Ð¿Ð¾ Ð·Ð°Ð¿ÑÐ¾ÑÑ ÐÐ Â«ÐÐÐÐ-Ð¡Â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70" y="372362"/>
            <a:ext cx="1644073" cy="164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1Ð¡:ER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816" y="3745357"/>
            <a:ext cx="8916170" cy="2814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40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окументооборот общ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23694"/>
      </a:accent1>
      <a:accent2>
        <a:srgbClr val="D1098E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10131</TotalTime>
  <Words>1368</Words>
  <Application>Microsoft Office PowerPoint</Application>
  <PresentationFormat>Широкоэкранный</PresentationFormat>
  <Paragraphs>221</Paragraphs>
  <Slides>28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5" baseType="lpstr">
      <vt:lpstr>Arial</vt:lpstr>
      <vt:lpstr>Calibri</vt:lpstr>
      <vt:lpstr>Franklin Gothic Demi</vt:lpstr>
      <vt:lpstr>Suisse Int'l Bold</vt:lpstr>
      <vt:lpstr>Times New Roman</vt:lpstr>
      <vt:lpstr>Wingdings</vt:lpstr>
      <vt:lpstr>Документооборот общ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сделано?</vt:lpstr>
      <vt:lpstr>Результаты</vt:lpstr>
      <vt:lpstr>Презентация PowerPoint</vt:lpstr>
      <vt:lpstr>Что сделано?</vt:lpstr>
      <vt:lpstr>Что сделано?</vt:lpstr>
      <vt:lpstr>Что сделано?</vt:lpstr>
      <vt:lpstr>Что сделано?</vt:lpstr>
      <vt:lpstr>Результаты</vt:lpstr>
      <vt:lpstr>Что сделано?</vt:lpstr>
      <vt:lpstr>Результаты. Продажи:</vt:lpstr>
      <vt:lpstr>Результаты. Снабжение:</vt:lpstr>
      <vt:lpstr>Результаты. Склад:</vt:lpstr>
      <vt:lpstr>Что сделано?</vt:lpstr>
      <vt:lpstr>Результаты. Производство:</vt:lpstr>
      <vt:lpstr>Результаты. Производство: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Tatiana Kovalenko</dc:creator>
  <cp:lastModifiedBy>Мазурина Дарья Евгеньевна</cp:lastModifiedBy>
  <cp:revision>148</cp:revision>
  <dcterms:created xsi:type="dcterms:W3CDTF">2016-06-26T08:33:07Z</dcterms:created>
  <dcterms:modified xsi:type="dcterms:W3CDTF">2019-03-11T11:38:02Z</dcterms:modified>
</cp:coreProperties>
</file>